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0" r:id="rId1"/>
    <p:sldMasterId id="2147483733" r:id="rId2"/>
    <p:sldMasterId id="2147483745" r:id="rId3"/>
    <p:sldMasterId id="2147483757" r:id="rId4"/>
    <p:sldMasterId id="2147483769" r:id="rId5"/>
    <p:sldMasterId id="2147483806" r:id="rId6"/>
  </p:sldMasterIdLst>
  <p:notesMasterIdLst>
    <p:notesMasterId r:id="rId46"/>
  </p:notesMasterIdLst>
  <p:sldIdLst>
    <p:sldId id="256" r:id="rId7"/>
    <p:sldId id="257" r:id="rId8"/>
    <p:sldId id="363" r:id="rId9"/>
    <p:sldId id="365" r:id="rId10"/>
    <p:sldId id="259" r:id="rId11"/>
    <p:sldId id="376" r:id="rId12"/>
    <p:sldId id="378" r:id="rId13"/>
    <p:sldId id="264" r:id="rId14"/>
    <p:sldId id="382" r:id="rId15"/>
    <p:sldId id="379" r:id="rId16"/>
    <p:sldId id="380" r:id="rId17"/>
    <p:sldId id="381" r:id="rId18"/>
    <p:sldId id="397" r:id="rId19"/>
    <p:sldId id="384" r:id="rId20"/>
    <p:sldId id="405" r:id="rId21"/>
    <p:sldId id="383" r:id="rId22"/>
    <p:sldId id="385" r:id="rId23"/>
    <p:sldId id="386" r:id="rId24"/>
    <p:sldId id="393" r:id="rId25"/>
    <p:sldId id="258" r:id="rId26"/>
    <p:sldId id="387" r:id="rId27"/>
    <p:sldId id="260" r:id="rId28"/>
    <p:sldId id="261" r:id="rId29"/>
    <p:sldId id="262" r:id="rId30"/>
    <p:sldId id="388" r:id="rId31"/>
    <p:sldId id="389" r:id="rId32"/>
    <p:sldId id="390" r:id="rId33"/>
    <p:sldId id="391" r:id="rId34"/>
    <p:sldId id="265" r:id="rId35"/>
    <p:sldId id="394" r:id="rId36"/>
    <p:sldId id="406" r:id="rId37"/>
    <p:sldId id="395" r:id="rId38"/>
    <p:sldId id="407" r:id="rId39"/>
    <p:sldId id="396" r:id="rId40"/>
    <p:sldId id="398" r:id="rId41"/>
    <p:sldId id="401" r:id="rId42"/>
    <p:sldId id="400" r:id="rId43"/>
    <p:sldId id="402" r:id="rId44"/>
    <p:sldId id="403" r:id="rId45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3399"/>
    <a:srgbClr val="CC6600"/>
    <a:srgbClr val="FF99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114" d="100"/>
          <a:sy n="114" d="100"/>
        </p:scale>
        <p:origin x="474" y="10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A5072C53-6ACA-46CB-B76C-FC06EC11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1" name="AutoShape 2">
            <a:extLst>
              <a:ext uri="{FF2B5EF4-FFF2-40B4-BE49-F238E27FC236}">
                <a16:creationId xmlns:a16="http://schemas.microsoft.com/office/drawing/2014/main" id="{8A2A2801-9DD1-4E41-9DEE-91E868B55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2" name="AutoShape 3">
            <a:extLst>
              <a:ext uri="{FF2B5EF4-FFF2-40B4-BE49-F238E27FC236}">
                <a16:creationId xmlns:a16="http://schemas.microsoft.com/office/drawing/2014/main" id="{58557D38-B98C-4C1E-9FDC-16B13418F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3" name="AutoShape 4">
            <a:extLst>
              <a:ext uri="{FF2B5EF4-FFF2-40B4-BE49-F238E27FC236}">
                <a16:creationId xmlns:a16="http://schemas.microsoft.com/office/drawing/2014/main" id="{DFD13E80-0FDF-4490-91B4-9B699A24E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4" name="AutoShape 5">
            <a:extLst>
              <a:ext uri="{FF2B5EF4-FFF2-40B4-BE49-F238E27FC236}">
                <a16:creationId xmlns:a16="http://schemas.microsoft.com/office/drawing/2014/main" id="{2011F4A2-3BA8-44DC-A553-95EE02469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5" name="AutoShape 6">
            <a:extLst>
              <a:ext uri="{FF2B5EF4-FFF2-40B4-BE49-F238E27FC236}">
                <a16:creationId xmlns:a16="http://schemas.microsoft.com/office/drawing/2014/main" id="{F2898F2F-41F1-482A-BB29-EBF427AA8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6" name="AutoShape 7">
            <a:extLst>
              <a:ext uri="{FF2B5EF4-FFF2-40B4-BE49-F238E27FC236}">
                <a16:creationId xmlns:a16="http://schemas.microsoft.com/office/drawing/2014/main" id="{AA33E284-7DF8-4C2A-82DC-44BDA1818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7" name="AutoShape 8">
            <a:extLst>
              <a:ext uri="{FF2B5EF4-FFF2-40B4-BE49-F238E27FC236}">
                <a16:creationId xmlns:a16="http://schemas.microsoft.com/office/drawing/2014/main" id="{BEF49438-87B1-42DD-BC06-5BA2F45F9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8" name="AutoShape 9">
            <a:extLst>
              <a:ext uri="{FF2B5EF4-FFF2-40B4-BE49-F238E27FC236}">
                <a16:creationId xmlns:a16="http://schemas.microsoft.com/office/drawing/2014/main" id="{063443FA-8A90-449C-A902-6ACF4A496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9" name="AutoShape 10">
            <a:extLst>
              <a:ext uri="{FF2B5EF4-FFF2-40B4-BE49-F238E27FC236}">
                <a16:creationId xmlns:a16="http://schemas.microsoft.com/office/drawing/2014/main" id="{3CFE915D-6FB3-4BD4-A69E-F04E26C2A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0" name="AutoShape 11">
            <a:extLst>
              <a:ext uri="{FF2B5EF4-FFF2-40B4-BE49-F238E27FC236}">
                <a16:creationId xmlns:a16="http://schemas.microsoft.com/office/drawing/2014/main" id="{D8A78419-2D79-480B-8803-1C25759F4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1" name="AutoShape 12">
            <a:extLst>
              <a:ext uri="{FF2B5EF4-FFF2-40B4-BE49-F238E27FC236}">
                <a16:creationId xmlns:a16="http://schemas.microsoft.com/office/drawing/2014/main" id="{4E9CD731-6958-43D0-921F-46D166A11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2" name="AutoShape 13">
            <a:extLst>
              <a:ext uri="{FF2B5EF4-FFF2-40B4-BE49-F238E27FC236}">
                <a16:creationId xmlns:a16="http://schemas.microsoft.com/office/drawing/2014/main" id="{CE962D11-CEC3-473A-A487-83F80E1E3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3" name="AutoShape 14">
            <a:extLst>
              <a:ext uri="{FF2B5EF4-FFF2-40B4-BE49-F238E27FC236}">
                <a16:creationId xmlns:a16="http://schemas.microsoft.com/office/drawing/2014/main" id="{9A9B99D9-B334-4C18-8D98-23D803BC3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4" name="AutoShape 15">
            <a:extLst>
              <a:ext uri="{FF2B5EF4-FFF2-40B4-BE49-F238E27FC236}">
                <a16:creationId xmlns:a16="http://schemas.microsoft.com/office/drawing/2014/main" id="{8E898D8A-950E-4073-ABC8-E2B9E7EC6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5" name="AutoShape 16">
            <a:extLst>
              <a:ext uri="{FF2B5EF4-FFF2-40B4-BE49-F238E27FC236}">
                <a16:creationId xmlns:a16="http://schemas.microsoft.com/office/drawing/2014/main" id="{5CA2C146-A7B0-49F3-916E-44066F644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6" name="AutoShape 17">
            <a:extLst>
              <a:ext uri="{FF2B5EF4-FFF2-40B4-BE49-F238E27FC236}">
                <a16:creationId xmlns:a16="http://schemas.microsoft.com/office/drawing/2014/main" id="{59C6FC2F-271D-40F5-B982-6484412F0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7" name="AutoShape 18">
            <a:extLst>
              <a:ext uri="{FF2B5EF4-FFF2-40B4-BE49-F238E27FC236}">
                <a16:creationId xmlns:a16="http://schemas.microsoft.com/office/drawing/2014/main" id="{808EDC9B-0BBE-4533-8A82-5046D2D84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8" name="AutoShape 19">
            <a:extLst>
              <a:ext uri="{FF2B5EF4-FFF2-40B4-BE49-F238E27FC236}">
                <a16:creationId xmlns:a16="http://schemas.microsoft.com/office/drawing/2014/main" id="{8EE97786-3F29-4192-ADA9-E4032F94D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9" name="AutoShape 20">
            <a:extLst>
              <a:ext uri="{FF2B5EF4-FFF2-40B4-BE49-F238E27FC236}">
                <a16:creationId xmlns:a16="http://schemas.microsoft.com/office/drawing/2014/main" id="{6791E03C-06B6-4A3F-8521-1C667AB6F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0" name="AutoShape 21">
            <a:extLst>
              <a:ext uri="{FF2B5EF4-FFF2-40B4-BE49-F238E27FC236}">
                <a16:creationId xmlns:a16="http://schemas.microsoft.com/office/drawing/2014/main" id="{52DE9155-A6D2-41D2-A6D9-493B937B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1" name="AutoShape 22">
            <a:extLst>
              <a:ext uri="{FF2B5EF4-FFF2-40B4-BE49-F238E27FC236}">
                <a16:creationId xmlns:a16="http://schemas.microsoft.com/office/drawing/2014/main" id="{F59C9E04-F500-4C86-872D-C5ADF4F1E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2" name="AutoShape 23">
            <a:extLst>
              <a:ext uri="{FF2B5EF4-FFF2-40B4-BE49-F238E27FC236}">
                <a16:creationId xmlns:a16="http://schemas.microsoft.com/office/drawing/2014/main" id="{1645BAB8-8DB3-4999-90E3-32B350B2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3" name="AutoShape 24">
            <a:extLst>
              <a:ext uri="{FF2B5EF4-FFF2-40B4-BE49-F238E27FC236}">
                <a16:creationId xmlns:a16="http://schemas.microsoft.com/office/drawing/2014/main" id="{75D4F554-51A8-4E73-A4AF-39B79175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4" name="AutoShape 25">
            <a:extLst>
              <a:ext uri="{FF2B5EF4-FFF2-40B4-BE49-F238E27FC236}">
                <a16:creationId xmlns:a16="http://schemas.microsoft.com/office/drawing/2014/main" id="{0E1974CA-CE3D-4EF0-AB10-5F33918F2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5" name="AutoShape 26">
            <a:extLst>
              <a:ext uri="{FF2B5EF4-FFF2-40B4-BE49-F238E27FC236}">
                <a16:creationId xmlns:a16="http://schemas.microsoft.com/office/drawing/2014/main" id="{8FBC3674-542E-4F2C-8F03-0778E3769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6" name="AutoShape 27">
            <a:extLst>
              <a:ext uri="{FF2B5EF4-FFF2-40B4-BE49-F238E27FC236}">
                <a16:creationId xmlns:a16="http://schemas.microsoft.com/office/drawing/2014/main" id="{ADD1114F-5A6B-46C7-A947-987F3EAD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7" name="AutoShape 28">
            <a:extLst>
              <a:ext uri="{FF2B5EF4-FFF2-40B4-BE49-F238E27FC236}">
                <a16:creationId xmlns:a16="http://schemas.microsoft.com/office/drawing/2014/main" id="{9B6EEA77-2B99-41A8-B828-0B6535F6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8" name="AutoShape 29">
            <a:extLst>
              <a:ext uri="{FF2B5EF4-FFF2-40B4-BE49-F238E27FC236}">
                <a16:creationId xmlns:a16="http://schemas.microsoft.com/office/drawing/2014/main" id="{CC2AFF62-D87C-478F-A1F3-D5B1FD4DB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9" name="AutoShape 30">
            <a:extLst>
              <a:ext uri="{FF2B5EF4-FFF2-40B4-BE49-F238E27FC236}">
                <a16:creationId xmlns:a16="http://schemas.microsoft.com/office/drawing/2014/main" id="{6BCCF2F4-EED8-4147-BCCA-CC42C81A9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0" name="AutoShape 31">
            <a:extLst>
              <a:ext uri="{FF2B5EF4-FFF2-40B4-BE49-F238E27FC236}">
                <a16:creationId xmlns:a16="http://schemas.microsoft.com/office/drawing/2014/main" id="{A42F4512-5801-4BB4-8CFA-712D5B840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1" name="AutoShape 32">
            <a:extLst>
              <a:ext uri="{FF2B5EF4-FFF2-40B4-BE49-F238E27FC236}">
                <a16:creationId xmlns:a16="http://schemas.microsoft.com/office/drawing/2014/main" id="{2E6534E8-F813-421B-8817-1863E8B29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2" name="AutoShape 33">
            <a:extLst>
              <a:ext uri="{FF2B5EF4-FFF2-40B4-BE49-F238E27FC236}">
                <a16:creationId xmlns:a16="http://schemas.microsoft.com/office/drawing/2014/main" id="{791E1186-F0BB-4AEE-8D12-0FEA7E3A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3" name="AutoShape 34">
            <a:extLst>
              <a:ext uri="{FF2B5EF4-FFF2-40B4-BE49-F238E27FC236}">
                <a16:creationId xmlns:a16="http://schemas.microsoft.com/office/drawing/2014/main" id="{1968AF03-EA3D-41A1-B185-92647B9B5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4" name="AutoShape 35">
            <a:extLst>
              <a:ext uri="{FF2B5EF4-FFF2-40B4-BE49-F238E27FC236}">
                <a16:creationId xmlns:a16="http://schemas.microsoft.com/office/drawing/2014/main" id="{370D173B-9E59-464E-8FAB-1B4C11FA8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5" name="AutoShape 36">
            <a:extLst>
              <a:ext uri="{FF2B5EF4-FFF2-40B4-BE49-F238E27FC236}">
                <a16:creationId xmlns:a16="http://schemas.microsoft.com/office/drawing/2014/main" id="{A53E2ED2-7AEB-46C4-8036-47F0B7AD5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6" name="AutoShape 37">
            <a:extLst>
              <a:ext uri="{FF2B5EF4-FFF2-40B4-BE49-F238E27FC236}">
                <a16:creationId xmlns:a16="http://schemas.microsoft.com/office/drawing/2014/main" id="{8DC72A48-B559-4812-9695-5B23D0536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7" name="AutoShape 38">
            <a:extLst>
              <a:ext uri="{FF2B5EF4-FFF2-40B4-BE49-F238E27FC236}">
                <a16:creationId xmlns:a16="http://schemas.microsoft.com/office/drawing/2014/main" id="{64750B78-2C6C-4EC3-8BBB-5B821C74B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8" name="AutoShape 39">
            <a:extLst>
              <a:ext uri="{FF2B5EF4-FFF2-40B4-BE49-F238E27FC236}">
                <a16:creationId xmlns:a16="http://schemas.microsoft.com/office/drawing/2014/main" id="{ECDEAE5D-33B4-4E66-A85D-44952A846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9" name="AutoShape 40">
            <a:extLst>
              <a:ext uri="{FF2B5EF4-FFF2-40B4-BE49-F238E27FC236}">
                <a16:creationId xmlns:a16="http://schemas.microsoft.com/office/drawing/2014/main" id="{8E5E0CA1-8E57-4A43-9200-4C462553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0" name="AutoShape 41">
            <a:extLst>
              <a:ext uri="{FF2B5EF4-FFF2-40B4-BE49-F238E27FC236}">
                <a16:creationId xmlns:a16="http://schemas.microsoft.com/office/drawing/2014/main" id="{3BDA42D6-B3EA-42EA-B0FC-B5A4A3102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1" name="AutoShape 42">
            <a:extLst>
              <a:ext uri="{FF2B5EF4-FFF2-40B4-BE49-F238E27FC236}">
                <a16:creationId xmlns:a16="http://schemas.microsoft.com/office/drawing/2014/main" id="{F8075283-DCE0-47F9-9375-17CE733B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2" name="AutoShape 43">
            <a:extLst>
              <a:ext uri="{FF2B5EF4-FFF2-40B4-BE49-F238E27FC236}">
                <a16:creationId xmlns:a16="http://schemas.microsoft.com/office/drawing/2014/main" id="{2611153D-ECF7-40BB-876D-D3B46D69D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3" name="AutoShape 44">
            <a:extLst>
              <a:ext uri="{FF2B5EF4-FFF2-40B4-BE49-F238E27FC236}">
                <a16:creationId xmlns:a16="http://schemas.microsoft.com/office/drawing/2014/main" id="{72A77C05-317B-4165-B1C4-E9E4E292D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4" name="AutoShape 45">
            <a:extLst>
              <a:ext uri="{FF2B5EF4-FFF2-40B4-BE49-F238E27FC236}">
                <a16:creationId xmlns:a16="http://schemas.microsoft.com/office/drawing/2014/main" id="{FABBEA5E-6B5F-4F44-A4E6-5F8720A80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5" name="AutoShape 46">
            <a:extLst>
              <a:ext uri="{FF2B5EF4-FFF2-40B4-BE49-F238E27FC236}">
                <a16:creationId xmlns:a16="http://schemas.microsoft.com/office/drawing/2014/main" id="{A3DF7270-29C2-467B-A450-891E8C86D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6" name="AutoShape 47">
            <a:extLst>
              <a:ext uri="{FF2B5EF4-FFF2-40B4-BE49-F238E27FC236}">
                <a16:creationId xmlns:a16="http://schemas.microsoft.com/office/drawing/2014/main" id="{2BF74654-A96C-49A2-9F54-DA34760CB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7" name="AutoShape 48">
            <a:extLst>
              <a:ext uri="{FF2B5EF4-FFF2-40B4-BE49-F238E27FC236}">
                <a16:creationId xmlns:a16="http://schemas.microsoft.com/office/drawing/2014/main" id="{C30ADDEA-B634-46A0-9059-D70CEA16F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8" name="AutoShape 49">
            <a:extLst>
              <a:ext uri="{FF2B5EF4-FFF2-40B4-BE49-F238E27FC236}">
                <a16:creationId xmlns:a16="http://schemas.microsoft.com/office/drawing/2014/main" id="{36DF2B32-C2B9-45B1-AA3B-D0602955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9" name="AutoShape 50">
            <a:extLst>
              <a:ext uri="{FF2B5EF4-FFF2-40B4-BE49-F238E27FC236}">
                <a16:creationId xmlns:a16="http://schemas.microsoft.com/office/drawing/2014/main" id="{20E0D085-6ACE-46B7-A229-5FB2B5216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20" name="Rectangle 51">
            <a:extLst>
              <a:ext uri="{FF2B5EF4-FFF2-40B4-BE49-F238E27FC236}">
                <a16:creationId xmlns:a16="http://schemas.microsoft.com/office/drawing/2014/main" id="{5E98DCDF-4CE4-4052-ABF6-9ADDF5CADC5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11163" y="695325"/>
            <a:ext cx="5951537" cy="334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52">
            <a:extLst>
              <a:ext uri="{FF2B5EF4-FFF2-40B4-BE49-F238E27FC236}">
                <a16:creationId xmlns:a16="http://schemas.microsoft.com/office/drawing/2014/main" id="{8C067A77-71E0-49DA-BE73-1A26391D43F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05438" cy="403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AR" altLang="es-AR" noProof="0"/>
          </a:p>
        </p:txBody>
      </p:sp>
      <p:sp>
        <p:nvSpPr>
          <p:cNvPr id="7222" name="Text Box 53">
            <a:extLst>
              <a:ext uri="{FF2B5EF4-FFF2-40B4-BE49-F238E27FC236}">
                <a16:creationId xmlns:a16="http://schemas.microsoft.com/office/drawing/2014/main" id="{1303121A-19AD-4A10-83E4-81F036638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09888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23" name="Text Box 54">
            <a:extLst>
              <a:ext uri="{FF2B5EF4-FFF2-40B4-BE49-F238E27FC236}">
                <a16:creationId xmlns:a16="http://schemas.microsoft.com/office/drawing/2014/main" id="{2452D5E4-1077-47CA-85CE-0D28CAACB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24" name="Text Box 55">
            <a:extLst>
              <a:ext uri="{FF2B5EF4-FFF2-40B4-BE49-F238E27FC236}">
                <a16:creationId xmlns:a16="http://schemas.microsoft.com/office/drawing/2014/main" id="{BEEFDDB4-78F8-4039-8755-8CAA4A590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09888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3" name="Rectangle 56">
            <a:extLst>
              <a:ext uri="{FF2B5EF4-FFF2-40B4-BE49-F238E27FC236}">
                <a16:creationId xmlns:a16="http://schemas.microsoft.com/office/drawing/2014/main" id="{45938AB8-4EFD-4D7A-A534-C84060BA24D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1438" y="8686800"/>
            <a:ext cx="2895600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3000"/>
              </a:lnSpc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795798F3-96F0-4E14-8F4B-A7E6510EB4E9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6">
            <a:extLst>
              <a:ext uri="{FF2B5EF4-FFF2-40B4-BE49-F238E27FC236}">
                <a16:creationId xmlns:a16="http://schemas.microsoft.com/office/drawing/2014/main" id="{48ADF98A-2817-4DCD-872F-D95DB1CDEDA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DAF538-4B19-4A0E-9ACF-D15106910430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s-AR" altLang="es-AR" sz="1400"/>
          </a:p>
        </p:txBody>
      </p:sp>
      <p:sp>
        <p:nvSpPr>
          <p:cNvPr id="9219" name="Text Box 1">
            <a:extLst>
              <a:ext uri="{FF2B5EF4-FFF2-40B4-BE49-F238E27FC236}">
                <a16:creationId xmlns:a16="http://schemas.microsoft.com/office/drawing/2014/main" id="{E3C7FCAC-C016-404F-B7D5-EE4D888C8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0EA6E09-B220-4FA3-B480-6C21EA0E3651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9220" name="Text Box 2">
            <a:extLst>
              <a:ext uri="{FF2B5EF4-FFF2-40B4-BE49-F238E27FC236}">
                <a16:creationId xmlns:a16="http://schemas.microsoft.com/office/drawing/2014/main" id="{FD77769B-455D-45BF-A407-472FF757E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9A17E45-5F64-441B-A207-E8E8D33D7715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s-AR" altLang="es-AR" sz="1400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934F9EC8-7216-439A-848F-7E2B84868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2" name="Text Box 4">
            <a:extLst>
              <a:ext uri="{FF2B5EF4-FFF2-40B4-BE49-F238E27FC236}">
                <a16:creationId xmlns:a16="http://schemas.microsoft.com/office/drawing/2014/main" id="{55AFF785-3C36-4E39-91BF-0658CCB45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10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24825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11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49354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12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7530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13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862756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14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697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8">
            <a:extLst>
              <a:ext uri="{FF2B5EF4-FFF2-40B4-BE49-F238E27FC236}">
                <a16:creationId xmlns:a16="http://schemas.microsoft.com/office/drawing/2014/main" id="{3A0410CF-833C-4E89-AA04-EA694AF5D4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2398D4-2BAE-4586-AE96-0047A1B84BE5}" type="slidenum">
              <a:rPr lang="es-AR" altLang="es-AR" sz="140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s-AR" altLang="es-AR" sz="1400"/>
          </a:p>
        </p:txBody>
      </p:sp>
      <p:sp>
        <p:nvSpPr>
          <p:cNvPr id="65539" name="Text Box 1">
            <a:extLst>
              <a:ext uri="{FF2B5EF4-FFF2-40B4-BE49-F238E27FC236}">
                <a16:creationId xmlns:a16="http://schemas.microsoft.com/office/drawing/2014/main" id="{1337AE4E-EAE4-42AB-9AB6-286C436F3B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44DC2360-1730-4800-8B0F-38DB78EB0482}" type="slidenum">
              <a:rPr lang="es-AR" altLang="es-AR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s-AR" altLang="es-AR" sz="1400"/>
          </a:p>
        </p:txBody>
      </p:sp>
      <p:sp>
        <p:nvSpPr>
          <p:cNvPr id="65540" name="Text Box 2">
            <a:extLst>
              <a:ext uri="{FF2B5EF4-FFF2-40B4-BE49-F238E27FC236}">
                <a16:creationId xmlns:a16="http://schemas.microsoft.com/office/drawing/2014/main" id="{70AEC3D5-53D2-419D-82EF-FDCA5A5959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5E34620-EAA5-4880-B7B2-975D23A258CC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s-AR" altLang="es-AR" sz="1400"/>
          </a:p>
        </p:txBody>
      </p:sp>
      <p:sp>
        <p:nvSpPr>
          <p:cNvPr id="65541" name="Rectangle 3">
            <a:extLst>
              <a:ext uri="{FF2B5EF4-FFF2-40B4-BE49-F238E27FC236}">
                <a16:creationId xmlns:a16="http://schemas.microsoft.com/office/drawing/2014/main" id="{AA5C4DD2-9D7B-4E93-AC8E-7627C87099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42" name="Text Box 4">
            <a:extLst>
              <a:ext uri="{FF2B5EF4-FFF2-40B4-BE49-F238E27FC236}">
                <a16:creationId xmlns:a16="http://schemas.microsoft.com/office/drawing/2014/main" id="{25FA1007-79A6-44C8-9234-3C5091EE3A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526808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16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9640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F933C42-BD48-496C-9824-81C81023C5E1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0483BDB9-8DD9-4A3E-B8D8-C8C4B28A1A94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945325DB-36BE-45B6-821E-3DC77F6B101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903FD76-B068-48D8-98E5-ED17EAFE88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>
            <a:extLst>
              <a:ext uri="{FF2B5EF4-FFF2-40B4-BE49-F238E27FC236}">
                <a16:creationId xmlns:a16="http://schemas.microsoft.com/office/drawing/2014/main" id="{945325DB-36BE-45B6-821E-3DC77F6B101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903FD76-B068-48D8-98E5-ED17EAFE884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3690791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6">
            <a:extLst>
              <a:ext uri="{FF2B5EF4-FFF2-40B4-BE49-F238E27FC236}">
                <a16:creationId xmlns:a16="http://schemas.microsoft.com/office/drawing/2014/main" id="{35F11CAC-4EF7-498E-878E-E7D522F5291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7D5080E-A391-48A0-AB61-AA59CEAEC9F2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AR" altLang="es-AR" sz="1400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6642664C-6A6E-410B-A535-1C87300CEB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Text Box 2">
            <a:extLst>
              <a:ext uri="{FF2B5EF4-FFF2-40B4-BE49-F238E27FC236}">
                <a16:creationId xmlns:a16="http://schemas.microsoft.com/office/drawing/2014/main" id="{D77C39A5-F9E0-4968-B772-ACB72854D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>
            <a:extLst>
              <a:ext uri="{FF2B5EF4-FFF2-40B4-BE49-F238E27FC236}">
                <a16:creationId xmlns:a16="http://schemas.microsoft.com/office/drawing/2014/main" id="{CC7E0ECE-6D7C-4430-A26E-090837A98E9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49234DA1-01AE-4C7C-A573-A546BDE15BD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5493D209-4D93-4BD6-AC4B-1C8FF318CE2B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3AA8919C-9ACD-4D35-B348-176843787EF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">
            <a:extLst>
              <a:ext uri="{FF2B5EF4-FFF2-40B4-BE49-F238E27FC236}">
                <a16:creationId xmlns:a16="http://schemas.microsoft.com/office/drawing/2014/main" id="{DD102507-6BDF-467E-AA35-8CF167D65566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51EFF2E0-8276-43A2-A752-198BC05FC6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>
            <a:extLst>
              <a:ext uri="{FF2B5EF4-FFF2-40B4-BE49-F238E27FC236}">
                <a16:creationId xmlns:a16="http://schemas.microsoft.com/office/drawing/2014/main" id="{34D40DC1-6F69-45FB-A73B-EA8A2291BC7E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3C7E6FBF-1232-4DB5-9283-BBCA55FB1FC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">
            <a:extLst>
              <a:ext uri="{FF2B5EF4-FFF2-40B4-BE49-F238E27FC236}">
                <a16:creationId xmlns:a16="http://schemas.microsoft.com/office/drawing/2014/main" id="{55ECF883-BA4A-4F83-991C-EB7B834D5485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9A410F7F-D472-4B38-B0C7-685604F2C9C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>
            <a:extLst>
              <a:ext uri="{FF2B5EF4-FFF2-40B4-BE49-F238E27FC236}">
                <a16:creationId xmlns:a16="http://schemas.microsoft.com/office/drawing/2014/main" id="{8E1AE64E-E94A-44AF-94EA-6E15987C7467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35F7B54-CA27-4AF9-9CB9-9575A9CA19A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">
            <a:extLst>
              <a:ext uri="{FF2B5EF4-FFF2-40B4-BE49-F238E27FC236}">
                <a16:creationId xmlns:a16="http://schemas.microsoft.com/office/drawing/2014/main" id="{D335592B-03E3-4798-A7CD-3BC0A31AEBE6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73D919F4-3F17-4BC0-87C0-CD5EB969BB0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>
            <a:extLst>
              <a:ext uri="{FF2B5EF4-FFF2-40B4-BE49-F238E27FC236}">
                <a16:creationId xmlns:a16="http://schemas.microsoft.com/office/drawing/2014/main" id="{20487E5E-5574-4447-8B4B-44A28DF146C0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72A1549-AABB-4933-8820-212BA599945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B5EE9C92-626E-4688-92B9-15F77F02439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29BA0CA-42AE-4EB3-92EA-79406FBDDC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6">
            <a:extLst>
              <a:ext uri="{FF2B5EF4-FFF2-40B4-BE49-F238E27FC236}">
                <a16:creationId xmlns:a16="http://schemas.microsoft.com/office/drawing/2014/main" id="{DFAAC048-8C2C-4189-9195-E77E19333C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9E666A-73DD-41F8-9050-5FDD569C5A21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s-AR" altLang="es-AR" sz="1400"/>
          </a:p>
        </p:txBody>
      </p:sp>
      <p:sp>
        <p:nvSpPr>
          <p:cNvPr id="33795" name="Text Box 1">
            <a:extLst>
              <a:ext uri="{FF2B5EF4-FFF2-40B4-BE49-F238E27FC236}">
                <a16:creationId xmlns:a16="http://schemas.microsoft.com/office/drawing/2014/main" id="{DD07D650-8B46-47A7-A3BC-13CEC783E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DAEC3387-1514-4B2C-BF50-D4D0EFBA09E8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33796" name="Text Box 2">
            <a:extLst>
              <a:ext uri="{FF2B5EF4-FFF2-40B4-BE49-F238E27FC236}">
                <a16:creationId xmlns:a16="http://schemas.microsoft.com/office/drawing/2014/main" id="{A9CD67D6-E686-408B-ADB9-791081CCB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243FEA1-A48C-4A6D-BAC3-B09C1BABCEDF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s-AR" altLang="es-AR" sz="1400"/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F3C73B4E-6A3B-48EF-AB7C-FFB38227D0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8" name="Text Box 4">
            <a:extLst>
              <a:ext uri="{FF2B5EF4-FFF2-40B4-BE49-F238E27FC236}">
                <a16:creationId xmlns:a16="http://schemas.microsoft.com/office/drawing/2014/main" id="{7EF00BC8-3ACE-4923-8E23-D323F997C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625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56">
            <a:extLst>
              <a:ext uri="{FF2B5EF4-FFF2-40B4-BE49-F238E27FC236}">
                <a16:creationId xmlns:a16="http://schemas.microsoft.com/office/drawing/2014/main" id="{F0A74E38-B0D4-4769-A9CB-E0F7847FB75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DA65A23-559B-4250-8EF0-5A6CF4E7496F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s-AR" altLang="es-AR" sz="1400"/>
          </a:p>
        </p:txBody>
      </p:sp>
      <p:sp>
        <p:nvSpPr>
          <p:cNvPr id="13315" name="Text Box 1">
            <a:extLst>
              <a:ext uri="{FF2B5EF4-FFF2-40B4-BE49-F238E27FC236}">
                <a16:creationId xmlns:a16="http://schemas.microsoft.com/office/drawing/2014/main" id="{57898947-0975-4B26-9254-1BF5D0B57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fld id="{7895A78A-5C6A-4922-9067-EACA11AADFB2}" type="slidenum">
              <a:rPr lang="es-AR" altLang="es-AR" sz="1400">
                <a:ea typeface="Microsoft YaHei" panose="020B0503020204020204" pitchFamily="34" charset="-122"/>
              </a:rPr>
              <a:pPr algn="r" eaLnBrk="1" hangingPunct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s-AR" altLang="es-AR" sz="1400">
              <a:ea typeface="Microsoft YaHei" panose="020B0503020204020204" pitchFamily="34" charset="-122"/>
            </a:endParaRPr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9BAF0EDB-0E49-45D3-B36D-16938E4CDF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7" name="Text Box 3">
            <a:extLst>
              <a:ext uri="{FF2B5EF4-FFF2-40B4-BE49-F238E27FC236}">
                <a16:creationId xmlns:a16="http://schemas.microsoft.com/office/drawing/2014/main" id="{CDE50FE4-3EF4-4621-A214-FFD0046C6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492507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6">
            <a:extLst>
              <a:ext uri="{FF2B5EF4-FFF2-40B4-BE49-F238E27FC236}">
                <a16:creationId xmlns:a16="http://schemas.microsoft.com/office/drawing/2014/main" id="{DFAAC048-8C2C-4189-9195-E77E19333C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9E666A-73DD-41F8-9050-5FDD569C5A21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s-AR" altLang="es-AR" sz="1400"/>
          </a:p>
        </p:txBody>
      </p:sp>
      <p:sp>
        <p:nvSpPr>
          <p:cNvPr id="33795" name="Text Box 1">
            <a:extLst>
              <a:ext uri="{FF2B5EF4-FFF2-40B4-BE49-F238E27FC236}">
                <a16:creationId xmlns:a16="http://schemas.microsoft.com/office/drawing/2014/main" id="{DD07D650-8B46-47A7-A3BC-13CEC783E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DAEC3387-1514-4B2C-BF50-D4D0EFBA09E8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33796" name="Text Box 2">
            <a:extLst>
              <a:ext uri="{FF2B5EF4-FFF2-40B4-BE49-F238E27FC236}">
                <a16:creationId xmlns:a16="http://schemas.microsoft.com/office/drawing/2014/main" id="{A9CD67D6-E686-408B-ADB9-791081CCB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243FEA1-A48C-4A6D-BAC3-B09C1BABCEDF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s-AR" altLang="es-AR" sz="1400"/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F3C73B4E-6A3B-48EF-AB7C-FFB38227D0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8" name="Text Box 4">
            <a:extLst>
              <a:ext uri="{FF2B5EF4-FFF2-40B4-BE49-F238E27FC236}">
                <a16:creationId xmlns:a16="http://schemas.microsoft.com/office/drawing/2014/main" id="{7EF00BC8-3ACE-4923-8E23-D323F997C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625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7650892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31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83745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32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894991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33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500676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34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062350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35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570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36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66210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37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748677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38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007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B5EE9C92-626E-4688-92B9-15F77F02439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29BA0CA-42AE-4EB3-92EA-79406FBDDC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84174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8">
            <a:extLst>
              <a:ext uri="{FF2B5EF4-FFF2-40B4-BE49-F238E27FC236}">
                <a16:creationId xmlns:a16="http://schemas.microsoft.com/office/drawing/2014/main" id="{0CA5DD09-AF99-4F05-933C-872DDEE796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E8464AE-F6DB-4DA2-9A0E-25ABB0D58119}" type="slidenum">
              <a:rPr lang="es-AR" altLang="es-AR" sz="140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s-AR" altLang="es-AR" sz="1400"/>
          </a:p>
        </p:txBody>
      </p:sp>
      <p:sp>
        <p:nvSpPr>
          <p:cNvPr id="12291" name="Text Box 1">
            <a:extLst>
              <a:ext uri="{FF2B5EF4-FFF2-40B4-BE49-F238E27FC236}">
                <a16:creationId xmlns:a16="http://schemas.microsoft.com/office/drawing/2014/main" id="{DC4BC333-1FFD-4763-B47E-0E3319D69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A043E2E5-B000-4DCE-AB4C-3FB34ADBDE44}" type="slidenum">
              <a:rPr lang="es-AR" altLang="es-AR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s-AR" altLang="es-AR" sz="1400"/>
          </a:p>
        </p:txBody>
      </p:sp>
      <p:sp>
        <p:nvSpPr>
          <p:cNvPr id="12292" name="Text Box 2">
            <a:extLst>
              <a:ext uri="{FF2B5EF4-FFF2-40B4-BE49-F238E27FC236}">
                <a16:creationId xmlns:a16="http://schemas.microsoft.com/office/drawing/2014/main" id="{7B60D1B5-2808-4412-9D43-D5F4519AD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094B28B-7277-4164-9A98-2C1218AE27C8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s-AR" altLang="es-AR" sz="1400"/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078115D1-2EF4-4545-B8A1-D2A862DD6A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4" name="Text Box 4">
            <a:extLst>
              <a:ext uri="{FF2B5EF4-FFF2-40B4-BE49-F238E27FC236}">
                <a16:creationId xmlns:a16="http://schemas.microsoft.com/office/drawing/2014/main" id="{CA71E9BD-8E27-47BD-A94A-AEEAC82CD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6">
            <a:extLst>
              <a:ext uri="{FF2B5EF4-FFF2-40B4-BE49-F238E27FC236}">
                <a16:creationId xmlns:a16="http://schemas.microsoft.com/office/drawing/2014/main" id="{A38683CF-51CB-4960-8E03-243CB6AD76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ED3AAA-0B0F-4518-9FC4-037E8C4D664C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s-AR" altLang="es-AR" sz="1400"/>
          </a:p>
        </p:txBody>
      </p:sp>
      <p:sp>
        <p:nvSpPr>
          <p:cNvPr id="21507" name="Text Box 1">
            <a:extLst>
              <a:ext uri="{FF2B5EF4-FFF2-40B4-BE49-F238E27FC236}">
                <a16:creationId xmlns:a16="http://schemas.microsoft.com/office/drawing/2014/main" id="{FD691318-C333-4B7E-8236-0BBCE8955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fld id="{A174D1A2-B622-4D45-AA79-C47DDFBE6596}" type="slidenum">
              <a:rPr lang="es-AR" altLang="es-AR" sz="1400">
                <a:ea typeface="Microsoft YaHei" panose="020B0503020204020204" pitchFamily="34" charset="-122"/>
              </a:rPr>
              <a:pPr algn="r" eaLnBrk="1" hangingPunct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s-AR" altLang="es-AR" sz="1400">
              <a:ea typeface="Microsoft YaHei" panose="020B0503020204020204" pitchFamily="34" charset="-122"/>
            </a:endParaRPr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8E1AD92F-6160-4FF8-90E9-BE8491D75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9" name="Text Box 3">
            <a:extLst>
              <a:ext uri="{FF2B5EF4-FFF2-40B4-BE49-F238E27FC236}">
                <a16:creationId xmlns:a16="http://schemas.microsoft.com/office/drawing/2014/main" id="{AB69BA1E-933B-4B73-AE31-9539FADE0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8">
            <a:extLst>
              <a:ext uri="{FF2B5EF4-FFF2-40B4-BE49-F238E27FC236}">
                <a16:creationId xmlns:a16="http://schemas.microsoft.com/office/drawing/2014/main" id="{0CA5DD09-AF99-4F05-933C-872DDEE796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E8464AE-F6DB-4DA2-9A0E-25ABB0D58119}" type="slidenum">
              <a:rPr lang="es-AR" altLang="es-AR" sz="140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s-AR" altLang="es-AR" sz="1400"/>
          </a:p>
        </p:txBody>
      </p:sp>
      <p:sp>
        <p:nvSpPr>
          <p:cNvPr id="12291" name="Text Box 1">
            <a:extLst>
              <a:ext uri="{FF2B5EF4-FFF2-40B4-BE49-F238E27FC236}">
                <a16:creationId xmlns:a16="http://schemas.microsoft.com/office/drawing/2014/main" id="{DC4BC333-1FFD-4763-B47E-0E3319D690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A043E2E5-B000-4DCE-AB4C-3FB34ADBDE44}" type="slidenum">
              <a:rPr lang="es-AR" altLang="es-AR" sz="1400"/>
              <a:pPr algn="r" eaLnBrk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s-AR" altLang="es-AR" sz="1400"/>
          </a:p>
        </p:txBody>
      </p:sp>
      <p:sp>
        <p:nvSpPr>
          <p:cNvPr id="12292" name="Text Box 2">
            <a:extLst>
              <a:ext uri="{FF2B5EF4-FFF2-40B4-BE49-F238E27FC236}">
                <a16:creationId xmlns:a16="http://schemas.microsoft.com/office/drawing/2014/main" id="{7B60D1B5-2808-4412-9D43-D5F4519AD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9094B28B-7277-4164-9A98-2C1218AE27C8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s-AR" altLang="es-AR" sz="1400"/>
          </a:p>
        </p:txBody>
      </p:sp>
      <p:sp>
        <p:nvSpPr>
          <p:cNvPr id="12293" name="Rectangle 3">
            <a:extLst>
              <a:ext uri="{FF2B5EF4-FFF2-40B4-BE49-F238E27FC236}">
                <a16:creationId xmlns:a16="http://schemas.microsoft.com/office/drawing/2014/main" id="{078115D1-2EF4-4545-B8A1-D2A862DD6AE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4" name="Text Box 4">
            <a:extLst>
              <a:ext uri="{FF2B5EF4-FFF2-40B4-BE49-F238E27FC236}">
                <a16:creationId xmlns:a16="http://schemas.microsoft.com/office/drawing/2014/main" id="{CA71E9BD-8E27-47BD-A94A-AEEAC82CD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328290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7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6">
            <a:extLst>
              <a:ext uri="{FF2B5EF4-FFF2-40B4-BE49-F238E27FC236}">
                <a16:creationId xmlns:a16="http://schemas.microsoft.com/office/drawing/2014/main" id="{88AFC11C-D926-4684-9E8C-B56FF5D9A15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6ECFEA-C697-4078-9CB0-53AD4219B0FD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s-AR" altLang="es-AR" sz="1400"/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0D2B6804-F0D8-445B-8D2E-ADB401DAF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9A14F97-922A-4EBF-812A-F1ED48FF0D1B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0C28D4BE-6D12-49B5-9E6D-DA075F6A6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359572CF-F357-4A34-9314-C10B32D8D11D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s-AR" altLang="es-AR" sz="1400"/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FCEC3CC7-C1B7-43AF-B28E-488E6912D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E0882296-8A6A-4E31-9386-88790F87D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625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6">
            <a:extLst>
              <a:ext uri="{FF2B5EF4-FFF2-40B4-BE49-F238E27FC236}">
                <a16:creationId xmlns:a16="http://schemas.microsoft.com/office/drawing/2014/main" id="{88AFC11C-D926-4684-9E8C-B56FF5D9A15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6ECFEA-C697-4078-9CB0-53AD4219B0FD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s-AR" altLang="es-AR" sz="1400"/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0D2B6804-F0D8-445B-8D2E-ADB401DAF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9A14F97-922A-4EBF-812A-F1ED48FF0D1B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0C28D4BE-6D12-49B5-9E6D-DA075F6A6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359572CF-F357-4A34-9314-C10B32D8D11D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s-AR" altLang="es-AR" sz="1400"/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FCEC3CC7-C1B7-43AF-B28E-488E6912D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E0882296-8A6A-4E31-9386-88790F87D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625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2078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F7FF5-3DF1-4E97-A7BC-449E49B7B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3CC7B9-4365-407F-9F09-E917FA5EC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D9830A-EB34-46A4-AB96-0EA3FA531A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B15F3D-4DF8-4C9A-86BC-0F20C07F054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54DBB1-5BCD-4A69-B561-D753E4219C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AEA47-A119-4ED6-9305-49BDC587666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08564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E9D5F-B80E-485F-A825-9A4B93B9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A92043-A242-4236-9A75-85FA8E16F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7EBB2-1A0E-4598-82E9-BE4B5A948F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A43AF-B393-473D-993D-1A2B36BE755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256DAA-D1AF-4D9C-B1BF-C61727E1D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76D68-9F00-4128-BA1E-BFF408E6D6F3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174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048CBF-7DC9-473C-9BA0-95CE5151F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07451" y="273050"/>
            <a:ext cx="2732616" cy="67691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36D05D-0F81-424A-B6A1-40E4A55A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7994651" cy="67691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DE29C6-9DDB-473C-A384-325EC6C4A5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A011A2-BA3C-410C-AFA0-7AF0F33D4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45CF26-96F3-41E3-90C2-1AE48E21F1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7C316-5056-463D-9661-E43318873E6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14543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1E1F5-7904-4F83-B8B6-99FB7C40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050"/>
            <a:ext cx="10930467" cy="11128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3BE087-5035-4BC0-AF01-E5EF13641CC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9601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F5F21A-18B6-4CB4-9810-B500894912B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9834" y="6246814"/>
            <a:ext cx="3822700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1E123C-BD16-4D41-82DB-C72910AC19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1834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0A437-BF13-467F-83D1-D6C68EFC0C41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399569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C31D5-CC04-4942-9034-A851427FC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633D7E-24FB-42B3-BBDD-F716D0F2B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97CDBF-882B-4B42-891C-C06E12A951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5FF8B1-ECD2-479E-9927-6E0E3582A3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03E76E-453E-4908-A471-BC69CF8FFD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AB229F8-1969-4BF0-B7B3-9CAD03C66A1E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89872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986BC-E4B5-402B-99FE-C36CF809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BA03E8-B9DB-4649-9973-D1CCF62F6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FEB982-3C21-475D-B687-94B20F5B65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708273-4B00-4EAB-8CAA-16DF4F45BF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8F1085-B8F8-4857-8422-FD3E8E3021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C4D0FF1-DCE0-4606-BADB-476F708F3E6E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07706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01B1E-B72F-45CD-9948-E2CEEC9AB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1EFD22-A46D-487B-95FB-CD5310FE4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4F8817-1DFE-4099-B2AF-5C08BB39358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D91388-B9A8-43ED-B76C-F9CAF8DECF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56EC0-6224-4301-9A7C-2C47A71B2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05BC3E2-179F-491A-97A6-C901515936C6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785628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8FDA3-E856-4783-8A0B-895A72FD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3C49E-A61D-4A54-AAC8-17E7B3B63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1517" cy="57769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691CE6-2DDB-4BBB-AC42-6389798BA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18" y="1600201"/>
            <a:ext cx="5361516" cy="57769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2F86D6-19BD-48C6-BCDA-8002421335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D249E4-63AA-4FFB-B96E-B8DC540D4F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C0865D-08C1-4101-9409-83151D517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5317851-2D75-460F-9CDB-95DF82D73489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5144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2A71A-4B35-4832-AE51-03324B93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2D5345-4CA2-48A5-9556-AAE68D3D9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A2FBE3-98F6-423E-AB8C-9D1CBF3B1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C2BE6E-F5C2-429C-8317-6F1E644FB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3CA6154-BC45-4F7B-B791-A81BDD418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FA5B51-65AB-4909-B930-6C2F245A72D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5F7479-9206-456A-879A-B1337B46B2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DD517A-C5DB-4B07-AAA7-B25497C38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BC1DDD7-912F-4D77-BFAC-D0D0014E1E75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8863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A1C45-D256-4D48-9B37-2FEE3A22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6C2C78-2598-4D21-AEBF-F96DA68464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71358A-3185-4004-B211-BDBD903771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049B2B1-4133-4888-BD20-6CB15C822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324160D-D03B-4E56-8270-939364E19A51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28629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2B7B2D-C4A3-4B1A-BB79-DEDD7CC3BFD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CD6570-4339-45BF-BB2B-5DD7AB20E8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88A27F-0F88-4C9B-9DF0-D6A5FFC6A6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FD604C0-E00B-472D-956C-4436575F6071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0756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55FEF-EE5A-4971-9AD8-1388F937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6A85B-F633-4064-B9EB-753CF2F4D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1D051C-DCE2-46BB-B51D-18CEC50817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160B6-98E3-4E99-980D-A66C14FF27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98107-18D0-4884-A057-D1A0CE6A45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5289C-F0F9-47BB-87A9-4D68945211F1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618071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77DFC-23B1-4D46-9EA3-DB241B29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FCFBCC-F1F8-43D6-98C5-B7A2EA76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8CD137-C7FF-4279-923D-A038A665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B8D4F2-C09C-403A-928C-74992D54EA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92D4CD-5A22-4FD5-9C0D-F7867A55A2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FF17FA-394B-49FB-A3D7-8B20DF5C46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9B90B6C-A8A8-4598-B10B-9C5EED63682D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69113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DB797-0668-44CB-A87B-05F02DA5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068A08-4424-42E1-A938-22FBD2EE04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019500-197A-4B59-9B7A-1F271CF86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FF1F9B-EC67-485B-BBC5-F95A4C5378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8B5FB6-D307-468A-9193-333E230204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540F22-62EA-44CB-8E74-32C72FCEAD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97BE077-F1E9-4547-AE0E-CE731C089999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044808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7E612-7335-4269-807E-9790E37D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75D415-C661-4978-989B-FE8C453E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929CAD-D514-4780-9A1F-B98A63E86B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E1B35A-4AD7-4D70-98D3-388377B4F6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655C76-3ED9-4B38-B583-19AE5B35B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F9906D4-34B2-48D2-8A08-6EB42D8D5898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6974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C88B88-67AE-42DA-96EA-9845112D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05334" y="128589"/>
            <a:ext cx="2730500" cy="7248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3A0120-4424-4240-AA5A-9F5DB50C8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7992533" cy="72485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D9CBE6-CFA9-40D0-8DB7-CCA60EBEFC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F4851B-1E89-445F-97E6-7CA00B345B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CB8385-F06F-4258-8129-B135AAB84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9F31E16-6ED8-4DC9-BC78-3BA368E244A4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376729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FD43-6450-4C2C-B8C2-0A48E3824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5DF55C-9F92-4507-9137-D0D0E3B70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73C0F9-D407-4484-9405-409CF5AFCB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AC30C9-2F7B-4250-9785-6DA4CB5661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E972C5-1328-4C10-AC3A-93747B093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2D52F55-AE5D-4214-A904-13DC1CB57E95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3593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16F66-726B-4060-A15A-7FCCB00F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79E4F8-11B0-4B73-9C72-989E4CDC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B2F2B-136A-4673-AE6D-9D463A6612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3E533-B3FA-4306-9AEA-35110E585A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1187E7-3F35-402E-BA9A-6890E99364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8748950-79C1-4000-AAB9-1E517C362A7D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24264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3B3D5-25E8-42D4-B35B-E94C8B84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64D0A1-DF47-4882-9991-0C4909E31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400E9D-FB21-434E-8468-8F99F49497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8FE08C-A16D-442E-B099-DF98A28AEB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6FF0DB-1AA7-4DEF-B5E3-6ACEADE0B8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904208E-9DA8-40C7-8628-9829498A1E9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56506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96624-B6E8-47F9-A91B-DAB7A3C7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100CDE-2604-4B45-B8CB-364D3C177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56717" cy="57769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75F038-43AC-4F9A-80F2-7D834F7CB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18" y="1981201"/>
            <a:ext cx="5056716" cy="57769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62AD7D-CCAE-4CE8-8814-8434A83BFF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6317F4-146D-4203-95A5-9C4E111837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40C28A-56CF-4975-8AFC-39065B38B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1AACC7B-0030-4427-B9D8-42679D643CA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3911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4D0E0F-042A-4E9C-8947-BBC115D9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AA2686-B57B-477C-9A69-8FB23C3E2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398965-5FA5-4E0C-88DD-CCBE8952D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A58A3E-B090-4026-B2AB-39867AFCF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807513-7874-433D-94FF-431BB3E39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C02D11-A044-4142-A537-BB04DA2969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74E7B0A-939D-4B85-A2A7-72A80DDE2E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9C2D47C-AD8E-4B85-8DFE-C2488E27F5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0192D48-6702-4D02-AC49-F2D08455CB5B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93719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D2CEE-9604-4ED9-A1FA-EC20B290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420774-8E3A-4E53-8C1E-C0308B3A7EE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D0B0BA-6F53-4B11-BB2D-54380F65B4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E6E1B7-74D8-4743-AC13-F4EA38FD4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4F41168-070D-4A43-BC48-9963C17B1565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2337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829CC-4C91-4071-A3A4-BAC46DA8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6BE7E0-5E08-4109-9D30-BA3897BEE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045E15-A187-4328-99E8-A21A97AD69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38D267-A659-446C-832A-3027E842AE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C39404-D02D-4224-BB3F-B5C343FD0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B03C8-ECC8-40F3-9043-03B92BF2B8BC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98829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080F2E-7221-4C1D-8670-6ADD1C94334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0BF6B0-7DA1-487C-A7EB-88E11A9C18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22DAB0-A689-480B-92D6-0A7891C4A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46D12F7-6120-4C79-975C-D218A2AA7C6A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372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7092B-D37E-4358-AFF7-A3B28C7D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A23EDF-1442-4FBB-BAE4-B65CF177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B24033-7DBC-46BE-A7D0-D60B25C29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66B184-7426-47B0-997C-293247E607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21D84F-2D99-47C2-9256-1C178DEAAD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04FFFE-38E7-4D74-87F5-BF70D3029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A7931D3-954A-476E-B1BE-CBBF069004E5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05420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E4289-0DDA-4223-8E6E-4F37840C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26F6C7-525A-4259-A378-01C9FA42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4BB3EE-4A3D-4EED-8820-3F6043223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9E5117-C413-4E18-861C-A4A19D72C2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51B812-44FC-4E32-8BE3-191A84EA2A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0AAA9B-3F6C-4D77-8FAA-238D82A05B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BF59DE4-5079-412E-9E8B-4D69D7427E2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358667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47E38-AA3B-4559-9576-8817B8D3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56001D-1081-4A58-83B1-47285659B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13D63F-D84C-48E2-859F-65E5459420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2DFF7C-D8DF-49F1-A448-08F51CBD48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7722CF-890B-4528-8C45-9CD6A5CC3D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559F8C1-CBFE-438A-AAE3-42B6297644C1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558578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422936-526C-4968-85E3-1BB0F5BB9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2934" y="463551"/>
            <a:ext cx="2578100" cy="72945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EB6013-CB8E-41B8-AF1D-9633BDC1C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35333" cy="729456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E452F-6595-4026-9719-12E88E3208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515F14-ADBF-4C24-AAEA-11A6D71108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3B1FA-1D3B-4627-877D-293E7B479F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82B0925-82FE-414E-8B44-5275D0FF8D24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58266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0FADE-3869-4A33-918E-23E1312F8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830C3B-D909-4D39-936A-E174AB756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A72AC8-D221-4BF5-9FC8-F846BC2D10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45880F-3BA0-4B4A-B055-1D398D75EF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F797E-0AF5-4FBB-BECD-A8E9FCBAB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241B252-A028-44C7-9E2E-3D89F981BE7E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59573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186F6-3590-4C18-BF8F-B39C327C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7EE3D-942D-46FF-9A80-56EF770D4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EC40DE-4282-4D1C-9238-D38C85A92C9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9E349D-AFCD-4817-AC0F-1812C6D8B9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D07C93-0C98-4C3B-BB63-4ABA72E5FE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17A97A2-0ED0-4896-8DE6-8D29495239D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376497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B80A8-22D3-4CCD-B76E-16A8C31A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5872FA-ADE7-424E-B575-6823CDC22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A585E9-533C-43B5-83DB-127AF02531C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7107F7-E103-4BD6-95F5-54A15ED551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E9167A-22FC-485F-8BA6-E749D1232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C10CA10-D7DE-4F71-87A8-F87A7FBA83B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958002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DDC96-0BEE-4CF4-8A1E-23B98F9F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C4AAD-816C-49A4-99E1-43FFE69B8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73651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870239-2BFE-4CC1-8622-0C3D1D9FA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1981201"/>
            <a:ext cx="5073649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32601A-C2C3-46DD-8CCF-BC8992145F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264D05-E6CF-4193-AD4C-A1764EDE79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FA0F0B-610C-4A41-8090-7BFDDB9673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9FCD528-B141-4753-B8DA-AC277BFF7B5D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600021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AB943-70B7-4F35-826C-436693D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EAE9A5-01ED-4BB1-9CA5-262055446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0B48CD-0262-4AAC-84E2-801E9A0FE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0444-6507-46D6-84DA-ED14B1DE9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9BA7B9-2247-40F4-ABA8-93AE21396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E63DFC-FE7C-469F-AA7F-1CC0D67D4E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0DC3AC8-16E3-4C7B-AB2E-0D7E7CAFD9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65DBD8-B48A-44D9-BC73-290891B5A1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9000D5D-2618-4A96-8387-769C1C2AE116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0473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596AC-B603-479F-9CCB-F082F6FA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478572-7C2B-4F39-A106-ECA0E20AB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964"/>
            <a:ext cx="5363633" cy="5437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6FDDD-6449-428F-A346-12ABC8DB3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6434" y="1604964"/>
            <a:ext cx="5363633" cy="5437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1F126C-CCF7-4BE8-8FA1-337D4B9E332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33B2EB-4E04-4A7B-B769-9BAA69023D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FEB82-5E3F-42E6-AF07-B780308D3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0D5C9-A740-4825-A9CA-EC5EE814B4A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83477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C5A00-60DF-46B4-A1FE-33735BC3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EE7109-0F7C-49F1-A62A-BD8E1767C3C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35C06B-D837-4D33-9BC1-7A239E8712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36D334-8208-4064-9D40-719CA20C20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3AF6F11-6010-4F05-AA46-B42327F79457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82239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E19292-DE46-40F9-8DFA-E5305DF6F57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E700F1-9375-4067-81E9-77FBCB9962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12EABF-9BD9-45B2-AF6B-9F405A8AF1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78AB8F4-1A54-4B49-B173-43312B74B855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541382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A2E9D-6403-447D-98E2-A0DF9E19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188118-3156-4EC7-A106-4140C2BA3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9CF781-80DC-484E-A602-6C321F18D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DF546B-BC48-4DE8-BAD6-BE526A1184C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6E8EA-6360-4711-8408-1989F617A6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59B7B-9475-4DA2-86FE-95CD33FF7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0C02908-6A53-4669-B7B6-40A7B84A828D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05613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0ED09-07E1-4104-840C-A45286ED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6F1BA3-6796-4BA4-A277-A9B68512A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41BD83-519C-46A1-B194-64B686E1F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2EAAAC-9484-4452-A502-782FC0192D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D05D89-CC38-4E38-A1FB-219DB306F4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4F70D0-774B-4EF4-B576-5519ABDA6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228171F-28E1-4F83-B263-138F9B9EA436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484707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0CB5-0398-4657-9984-62983AD3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6853F5-2313-4157-AD5B-39BA05037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D216D2-3C46-429E-9D52-6EA334C92A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B05D3-F0FD-4554-8458-53C944C3BA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310E31-058D-4CAD-A62B-D41AF3F06D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3888BF8-3E42-4774-9355-1BE1764C30E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05667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043E3D-6730-46FE-8A0E-CF6D3BB17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78334" y="463551"/>
            <a:ext cx="2586567" cy="5749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DE709F-2860-48FA-B567-773A645F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60733" cy="57499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06DB97-FE14-47B8-AEBF-83190212B82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3ED54F-2965-4E3A-A622-F78CEC2D91F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B36238-389F-4C2E-9416-ECD090EC87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FC3F3C1-81DE-4EB5-B1F4-0D75B910580A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8432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0684" cy="114141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37EC62E-074E-428D-A5FF-AD2C130CB6B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AR" altLang="es-ES"/>
              <a:t>UTN-FRBA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A39910C-1838-463A-9E4F-4E07218EFB3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 altLang="es-ES"/>
              <a:t>Info II – IR2001</a:t>
            </a:r>
          </a:p>
          <a:p>
            <a:pPr>
              <a:defRPr/>
            </a:pPr>
            <a:r>
              <a:rPr lang="es-ES" altLang="es-ES"/>
              <a:t>Gabriel Soccodato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EB37E85-664A-4783-A699-F690C5049B6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D635C8-7E2D-4985-84E3-812C0ABA11F3}" type="slidenum">
              <a:rPr lang="es-AR" altLang="es-ES"/>
              <a:pPr>
                <a:defRPr/>
              </a:pPr>
              <a:t>‹Nº›</a:t>
            </a:fld>
            <a:endParaRPr lang="es-AR" altLang="es-ES"/>
          </a:p>
        </p:txBody>
      </p:sp>
    </p:spTree>
    <p:extLst>
      <p:ext uri="{BB962C8B-B14F-4D97-AF65-F5344CB8AC3E}">
        <p14:creationId xmlns:p14="http://schemas.microsoft.com/office/powerpoint/2010/main" val="7007047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5093" y="802300"/>
            <a:ext cx="7491353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5093" y="3531206"/>
            <a:ext cx="749135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5092" y="329309"/>
            <a:ext cx="4115056" cy="309201"/>
          </a:xfrm>
        </p:spPr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12938" y="798973"/>
            <a:ext cx="1069340" cy="503578"/>
          </a:xfrm>
        </p:spPr>
        <p:txBody>
          <a:bodyPr/>
          <a:lstStyle/>
          <a:p>
            <a:pPr>
              <a:defRPr/>
            </a:pPr>
            <a:fld id="{BCA5889E-05D5-4145-BC31-34CBD288592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3195093" y="3528542"/>
            <a:ext cx="749135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046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C8D52-558F-4142-B1E9-60F5694FF5D3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247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1756130"/>
            <a:ext cx="7489336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6" y="3806197"/>
            <a:ext cx="748933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80A32-FBBD-475B-9725-2EBE60790A27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24655" y="3804985"/>
            <a:ext cx="748933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56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94E5E-3BFB-4D10-BF49-B8EC59F4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90A9BE-D7CC-4891-83CE-2377E6D66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DED51A-EC97-4A41-A8F5-30B36853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79D68A-D90E-4F20-AE0C-EB223777E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13D7CC-CF70-4856-BB9C-312ED1E70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1B5C4D-288E-4957-9E19-7A1231B1E75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B7C6DB3-C6A9-4FD1-9212-59930F231E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209A721-47D9-4B5B-A4B9-77ECDABED6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73AC3-3D29-4398-830F-A50312E31C5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5015590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891"/>
            <a:ext cx="8761791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654" y="2013936"/>
            <a:ext cx="4167828" cy="34375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8909" y="2013937"/>
            <a:ext cx="4167536" cy="3437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CC9C20-4B60-4288-9326-3C0F1DCA700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11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165"/>
            <a:ext cx="8761792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9551"/>
            <a:ext cx="4167688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655" y="2824271"/>
            <a:ext cx="4167688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8909" y="2023005"/>
            <a:ext cx="416753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8909" y="2821491"/>
            <a:ext cx="4167536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4791-5714-45EB-8949-47CF1D2892AD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71350387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81446E-942F-4C7B-8776-E304CC02DF2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924229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217134-7330-4193-8DDC-6F697007B42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644602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723" y="798973"/>
            <a:ext cx="323460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208" y="798974"/>
            <a:ext cx="5104237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8723" y="3205493"/>
            <a:ext cx="3236492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57A2A-169C-4DD5-839E-4F74C4303463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22331" y="3205491"/>
            <a:ext cx="32310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5444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662002" y="482172"/>
            <a:ext cx="4681849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531" y="1129513"/>
            <a:ext cx="432658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20171" y="1122544"/>
            <a:ext cx="2979997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656" y="3145992"/>
            <a:ext cx="4320381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15552" y="5469858"/>
            <a:ext cx="4336560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16707" y="318642"/>
            <a:ext cx="4335404" cy="320931"/>
          </a:xfrm>
        </p:spPr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65052-E315-4CB5-97F0-75076E7F559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21708" y="3143605"/>
            <a:ext cx="43226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226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7C0B83-D06E-4DD9-ABDA-05145DF52C98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2541630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4038" y="798975"/>
            <a:ext cx="1470703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4655" y="798975"/>
            <a:ext cx="7068127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B0794-5E36-49BE-8F9B-D3019D11075C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224037" y="798975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2439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30467" cy="11128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609601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169834" y="6246814"/>
            <a:ext cx="3822700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4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D011D-BCB7-441F-8FE1-6E35C056327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001729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3C281-722E-4045-B200-09CC0355E09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817131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DFC2D-2F00-4A25-BED7-88584A12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39D2036-FEC8-4C42-B210-8C215A2B660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F68D30-2399-4217-9DF1-091A602982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D97CFB-E620-4166-8A1B-B8145720C5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451E2-778E-4583-9F8E-B1852894488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76069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0110F8-E09D-450A-BBF5-6542AE74DC9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473346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3846C-4EEF-4FC8-BD9E-6D8897B5FD7C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804510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2E2B33-2AF3-4683-A0FD-72EED96CB97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7414212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7F404-68C3-4E57-848D-D6D62939CFBA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3844368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8449C6-DF66-41F6-8E90-215E0CE67D8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1170146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FD68E4-6B7D-4541-9A42-E83E7EA140F2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6089175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67356-1A85-48CA-A186-BE02335AB31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3920067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F1B400-6AC0-4191-85F3-BF367B2C054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97206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8D113-24CD-4043-BA38-3A259733B77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806175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232330-F157-40AA-A206-0075D8C54AE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875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F66883A-8408-41FC-94D4-3BCF626F4A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4638400-D2D1-4064-9CB7-996978CFE72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5D011D-8EDB-44D4-8100-CFE4C051F7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791C2-DB35-49DA-AC50-17E435AA229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2494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63D4C-63FE-4F7B-9345-78EA5135F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E492A3-31B2-4671-A9DF-9CEE28A31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71C27F-13C0-4022-A149-DC84F6064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C222B9-4F87-457A-B939-36402AB2623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75622B-AC0C-4163-B409-79FABB8E6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292CA9-4686-4091-BCEE-1AA6205F0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6AF3C-C5AD-49F9-BB36-DF188393BFD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00086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D526B-F47D-4E92-9D7F-1134DFF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CF54FE-AD9C-44CB-B29E-8067D20A7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017B79-BBA1-4ED4-8E2B-E65DF4E88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0D0C1E-81AF-4E46-9CF7-54F4AD0281E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6FA7BB-144A-49A1-BCE3-F0A0D4A9EA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CB8487-188E-427D-B0D7-839CB92FFB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93A6D-E77F-49CC-8B11-66EF50583AF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6544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43FA29B4-1EE9-44F7-BE19-9818780F8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3050"/>
            <a:ext cx="10930467" cy="111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8066641C-90C8-4399-9032-9F1DE49A6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4"/>
            <a:ext cx="10930467" cy="543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5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43E129F-8AA0-4E45-A409-4858BC5C5B7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6814"/>
            <a:ext cx="2798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D157DC5-FF51-4260-A6A6-BD07E0B6E2E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9834" y="6246814"/>
            <a:ext cx="382270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E7CBCC7-28EA-498F-B9EF-88EC54749F7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41834" y="6246814"/>
            <a:ext cx="2798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pPr>
              <a:defRPr/>
            </a:pPr>
            <a:fld id="{9280A437-BF13-467F-83D1-D6C68EFC0C41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69947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hdr="0"/>
  <p:txStyles>
    <p:titleStyle>
      <a:lvl1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2pPr>
      <a:lvl3pPr marL="1143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3pPr>
      <a:lvl4pPr marL="1600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4pPr>
      <a:lvl5pPr marL="20574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9pPr>
    </p:titleStyle>
    <p:bodyStyle>
      <a:lvl1pPr marL="342900" indent="-342900" algn="l" defTabSz="449263" rtl="0" eaLnBrk="1" fontAlgn="base" hangingPunct="1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lnSpc>
          <a:spcPct val="93000"/>
        </a:lnSpc>
        <a:spcBef>
          <a:spcPct val="0"/>
        </a:spcBef>
        <a:spcAft>
          <a:spcPts val="1025"/>
        </a:spcAft>
        <a:buClr>
          <a:srgbClr val="000000"/>
        </a:buClr>
        <a:buSzPct val="100000"/>
        <a:buFont typeface="Times New Roman" panose="02020603050405020304" pitchFamily="18" charset="0"/>
        <a:defRPr sz="25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5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BB7B4CCF-F3A7-4A8A-8DB2-07D2AD6295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9"/>
            <a:ext cx="1092623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72E7B5D-1F27-4C03-BEAE-DCCC781B2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26233" cy="577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51263A0-EDC5-445D-BA4D-A15A72AFEAF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5226"/>
            <a:ext cx="2798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A0DCF52-3BCE-40CF-A001-B8A83A06A947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5226"/>
            <a:ext cx="3814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8A5E719-A895-46F7-9473-E12E04985CC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5226"/>
            <a:ext cx="2798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5E383F10-999D-437F-B19D-2A6582A878CE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5391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F154382A-8403-450C-BFC5-D2E886FC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5063" r="9967" b="10051"/>
          <a:stretch>
            <a:fillRect/>
          </a:stretch>
        </p:blipFill>
        <p:spPr bwMode="auto">
          <a:xfrm>
            <a:off x="82551" y="287338"/>
            <a:ext cx="1646767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5063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50" name="Group 2">
            <a:extLst>
              <a:ext uri="{FF2B5EF4-FFF2-40B4-BE49-F238E27FC236}">
                <a16:creationId xmlns:a16="http://schemas.microsoft.com/office/drawing/2014/main" id="{2062683E-C1BA-49BF-9EC5-E350966A3555}"/>
              </a:ext>
            </a:extLst>
          </p:cNvPr>
          <p:cNvGrpSpPr>
            <a:grpSpLocks/>
          </p:cNvGrpSpPr>
          <p:nvPr/>
        </p:nvGrpSpPr>
        <p:grpSpPr bwMode="auto">
          <a:xfrm>
            <a:off x="-14632518" y="-10974388"/>
            <a:ext cx="12149667" cy="6824663"/>
            <a:chOff x="-6913" y="-6913"/>
            <a:chExt cx="5740" cy="4299"/>
          </a:xfrm>
        </p:grpSpPr>
        <p:grpSp>
          <p:nvGrpSpPr>
            <p:cNvPr id="2051" name="Group 3">
              <a:extLst>
                <a:ext uri="{FF2B5EF4-FFF2-40B4-BE49-F238E27FC236}">
                  <a16:creationId xmlns:a16="http://schemas.microsoft.com/office/drawing/2014/main" id="{894B0266-B866-4FB9-9DC2-7F4F3F938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13" y="-6913"/>
              <a:ext cx="5740" cy="4299"/>
              <a:chOff x="-6913" y="-6913"/>
              <a:chExt cx="5740" cy="4299"/>
            </a:xfrm>
          </p:grpSpPr>
          <p:sp>
            <p:nvSpPr>
              <p:cNvPr id="2052" name="Line 4">
                <a:extLst>
                  <a:ext uri="{FF2B5EF4-FFF2-40B4-BE49-F238E27FC236}">
                    <a16:creationId xmlns:a16="http://schemas.microsoft.com/office/drawing/2014/main" id="{E8FC462E-992E-471A-8DA2-35BFC25327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625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3" name="Line 5">
                <a:extLst>
                  <a:ext uri="{FF2B5EF4-FFF2-40B4-BE49-F238E27FC236}">
                    <a16:creationId xmlns:a16="http://schemas.microsoft.com/office/drawing/2014/main" id="{F2BBD461-9423-4FE8-859D-B552384C8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337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4" name="Line 6">
                <a:extLst>
                  <a:ext uri="{FF2B5EF4-FFF2-40B4-BE49-F238E27FC236}">
                    <a16:creationId xmlns:a16="http://schemas.microsoft.com/office/drawing/2014/main" id="{F7E1D75F-89AD-46E6-9B69-11A75F1F6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49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5" name="Line 7">
                <a:extLst>
                  <a:ext uri="{FF2B5EF4-FFF2-40B4-BE49-F238E27FC236}">
                    <a16:creationId xmlns:a16="http://schemas.microsoft.com/office/drawing/2014/main" id="{BFA799D9-5E68-45E1-AD25-24F209266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61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6" name="Line 8">
                <a:extLst>
                  <a:ext uri="{FF2B5EF4-FFF2-40B4-BE49-F238E27FC236}">
                    <a16:creationId xmlns:a16="http://schemas.microsoft.com/office/drawing/2014/main" id="{C5AA4C52-5EF0-4407-87CB-50E10461D4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73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" name="Line 9">
                <a:extLst>
                  <a:ext uri="{FF2B5EF4-FFF2-40B4-BE49-F238E27FC236}">
                    <a16:creationId xmlns:a16="http://schemas.microsoft.com/office/drawing/2014/main" id="{9D0B2653-27C8-4BF2-93A3-4AF1BE1C2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185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" name="Line 10">
                <a:extLst>
                  <a:ext uri="{FF2B5EF4-FFF2-40B4-BE49-F238E27FC236}">
                    <a16:creationId xmlns:a16="http://schemas.microsoft.com/office/drawing/2014/main" id="{3483758B-88C7-417F-BE6C-32A03CE93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897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" name="Line 11">
                <a:extLst>
                  <a:ext uri="{FF2B5EF4-FFF2-40B4-BE49-F238E27FC236}">
                    <a16:creationId xmlns:a16="http://schemas.microsoft.com/office/drawing/2014/main" id="{FEC4E7D7-B8B7-43F8-AD47-4C3E2F337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609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" name="Line 12">
                <a:extLst>
                  <a:ext uri="{FF2B5EF4-FFF2-40B4-BE49-F238E27FC236}">
                    <a16:creationId xmlns:a16="http://schemas.microsoft.com/office/drawing/2014/main" id="{901D78A3-147A-4155-808D-B2040992E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321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" name="Line 13">
                <a:extLst>
                  <a:ext uri="{FF2B5EF4-FFF2-40B4-BE49-F238E27FC236}">
                    <a16:creationId xmlns:a16="http://schemas.microsoft.com/office/drawing/2014/main" id="{9E61DFB9-6462-478E-A0AF-B32F92008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033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" name="Line 14">
                <a:extLst>
                  <a:ext uri="{FF2B5EF4-FFF2-40B4-BE49-F238E27FC236}">
                    <a16:creationId xmlns:a16="http://schemas.microsoft.com/office/drawing/2014/main" id="{2DE2585D-7681-4E1B-BD67-B9219F2F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745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" name="Line 15">
                <a:extLst>
                  <a:ext uri="{FF2B5EF4-FFF2-40B4-BE49-F238E27FC236}">
                    <a16:creationId xmlns:a16="http://schemas.microsoft.com/office/drawing/2014/main" id="{E3BC1A02-36AC-4F93-8A6E-FEFF4B0FF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457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" name="Line 16">
                <a:extLst>
                  <a:ext uri="{FF2B5EF4-FFF2-40B4-BE49-F238E27FC236}">
                    <a16:creationId xmlns:a16="http://schemas.microsoft.com/office/drawing/2014/main" id="{D9663937-20DE-420E-8CBA-4C0878F77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169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" name="Line 17">
                <a:extLst>
                  <a:ext uri="{FF2B5EF4-FFF2-40B4-BE49-F238E27FC236}">
                    <a16:creationId xmlns:a16="http://schemas.microsoft.com/office/drawing/2014/main" id="{39A2C65D-E73C-4FB3-86BD-2B3CA1B2B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881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" name="Line 18">
                <a:extLst>
                  <a:ext uri="{FF2B5EF4-FFF2-40B4-BE49-F238E27FC236}">
                    <a16:creationId xmlns:a16="http://schemas.microsoft.com/office/drawing/2014/main" id="{EAA76A15-FC8F-457D-A676-9D7FA78809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593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" name="Line 19">
                <a:extLst>
                  <a:ext uri="{FF2B5EF4-FFF2-40B4-BE49-F238E27FC236}">
                    <a16:creationId xmlns:a16="http://schemas.microsoft.com/office/drawing/2014/main" id="{3F8FD255-547D-4A77-BAD4-5B7086105A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305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" name="Line 20">
                <a:extLst>
                  <a:ext uri="{FF2B5EF4-FFF2-40B4-BE49-F238E27FC236}">
                    <a16:creationId xmlns:a16="http://schemas.microsoft.com/office/drawing/2014/main" id="{49514692-2B9C-4941-8190-B408397C9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017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" name="Line 21">
                <a:extLst>
                  <a:ext uri="{FF2B5EF4-FFF2-40B4-BE49-F238E27FC236}">
                    <a16:creationId xmlns:a16="http://schemas.microsoft.com/office/drawing/2014/main" id="{7145ED0B-ACDF-4CE5-B8C8-444B0C645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729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" name="Line 22">
                <a:extLst>
                  <a:ext uri="{FF2B5EF4-FFF2-40B4-BE49-F238E27FC236}">
                    <a16:creationId xmlns:a16="http://schemas.microsoft.com/office/drawing/2014/main" id="{F1A315C0-6191-4B49-A5DD-B513704BA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441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2071" name="Group 23">
                <a:extLst>
                  <a:ext uri="{FF2B5EF4-FFF2-40B4-BE49-F238E27FC236}">
                    <a16:creationId xmlns:a16="http://schemas.microsoft.com/office/drawing/2014/main" id="{2C9251B8-D905-4D6E-9E3E-5D43BFCBA8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6913" y="-6572"/>
                <a:ext cx="5740" cy="3716"/>
                <a:chOff x="-6913" y="-6572"/>
                <a:chExt cx="5740" cy="3716"/>
              </a:xfrm>
            </p:grpSpPr>
            <p:sp>
              <p:nvSpPr>
                <p:cNvPr id="2072" name="Line 24">
                  <a:extLst>
                    <a:ext uri="{FF2B5EF4-FFF2-40B4-BE49-F238E27FC236}">
                      <a16:creationId xmlns:a16="http://schemas.microsoft.com/office/drawing/2014/main" id="{0A8F80C1-01B3-41FF-826F-A6ECF6839B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572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3" name="Line 25">
                  <a:extLst>
                    <a:ext uri="{FF2B5EF4-FFF2-40B4-BE49-F238E27FC236}">
                      <a16:creationId xmlns:a16="http://schemas.microsoft.com/office/drawing/2014/main" id="{2E4BAAE1-F300-467B-AE37-985E19AA60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285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4" name="Line 26">
                  <a:extLst>
                    <a:ext uri="{FF2B5EF4-FFF2-40B4-BE49-F238E27FC236}">
                      <a16:creationId xmlns:a16="http://schemas.microsoft.com/office/drawing/2014/main" id="{E9DAC34A-8C14-4231-AB2A-0F6C8C0407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000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5" name="Line 27">
                  <a:extLst>
                    <a:ext uri="{FF2B5EF4-FFF2-40B4-BE49-F238E27FC236}">
                      <a16:creationId xmlns:a16="http://schemas.microsoft.com/office/drawing/2014/main" id="{7DCFAC80-5393-4636-B9B9-C3E303F251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713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6" name="Line 28">
                  <a:extLst>
                    <a:ext uri="{FF2B5EF4-FFF2-40B4-BE49-F238E27FC236}">
                      <a16:creationId xmlns:a16="http://schemas.microsoft.com/office/drawing/2014/main" id="{16647619-1BE4-4C62-BC93-9DE05CA79E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427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7" name="Line 29">
                  <a:extLst>
                    <a:ext uri="{FF2B5EF4-FFF2-40B4-BE49-F238E27FC236}">
                      <a16:creationId xmlns:a16="http://schemas.microsoft.com/office/drawing/2014/main" id="{C7C32D49-1CE6-47C8-89D7-0114F1F535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141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8" name="Line 30">
                  <a:extLst>
                    <a:ext uri="{FF2B5EF4-FFF2-40B4-BE49-F238E27FC236}">
                      <a16:creationId xmlns:a16="http://schemas.microsoft.com/office/drawing/2014/main" id="{48B58B55-7AC0-419F-ABF7-47A81CC1DC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857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9" name="Line 31">
                  <a:extLst>
                    <a:ext uri="{FF2B5EF4-FFF2-40B4-BE49-F238E27FC236}">
                      <a16:creationId xmlns:a16="http://schemas.microsoft.com/office/drawing/2014/main" id="{0DD6BDAE-6EEE-4F2F-8BA2-F56EBF78B1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574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0" name="Line 32">
                  <a:extLst>
                    <a:ext uri="{FF2B5EF4-FFF2-40B4-BE49-F238E27FC236}">
                      <a16:creationId xmlns:a16="http://schemas.microsoft.com/office/drawing/2014/main" id="{54713191-66BB-49BD-B6AE-928D453F47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289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1" name="Line 33">
                  <a:extLst>
                    <a:ext uri="{FF2B5EF4-FFF2-40B4-BE49-F238E27FC236}">
                      <a16:creationId xmlns:a16="http://schemas.microsoft.com/office/drawing/2014/main" id="{14F14CFB-2EAC-4579-9F48-89902325D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002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2" name="Line 34">
                  <a:extLst>
                    <a:ext uri="{FF2B5EF4-FFF2-40B4-BE49-F238E27FC236}">
                      <a16:creationId xmlns:a16="http://schemas.microsoft.com/office/drawing/2014/main" id="{060F0D8C-84BF-4E72-9E82-0FF8FA30E3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717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3" name="Line 35">
                  <a:extLst>
                    <a:ext uri="{FF2B5EF4-FFF2-40B4-BE49-F238E27FC236}">
                      <a16:creationId xmlns:a16="http://schemas.microsoft.com/office/drawing/2014/main" id="{8E175CBC-0D76-4763-9A18-145E107CA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430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4" name="Line 36">
                  <a:extLst>
                    <a:ext uri="{FF2B5EF4-FFF2-40B4-BE49-F238E27FC236}">
                      <a16:creationId xmlns:a16="http://schemas.microsoft.com/office/drawing/2014/main" id="{4AF0F704-2C17-4A46-BEA1-495312440F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143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5" name="Line 37">
                  <a:extLst>
                    <a:ext uri="{FF2B5EF4-FFF2-40B4-BE49-F238E27FC236}">
                      <a16:creationId xmlns:a16="http://schemas.microsoft.com/office/drawing/2014/main" id="{D42A37CD-3702-4CBB-9337-45BDB08147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2855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2086" name="Group 38">
              <a:extLst>
                <a:ext uri="{FF2B5EF4-FFF2-40B4-BE49-F238E27FC236}">
                  <a16:creationId xmlns:a16="http://schemas.microsoft.com/office/drawing/2014/main" id="{5218B85E-78DB-4B3D-A26B-E994FEDD04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525" y="-2976"/>
              <a:ext cx="4972" cy="362"/>
              <a:chOff x="-6525" y="-2976"/>
              <a:chExt cx="4972" cy="362"/>
            </a:xfrm>
          </p:grpSpPr>
          <p:sp>
            <p:nvSpPr>
              <p:cNvPr id="2087" name="Freeform 39">
                <a:extLst>
                  <a:ext uri="{FF2B5EF4-FFF2-40B4-BE49-F238E27FC236}">
                    <a16:creationId xmlns:a16="http://schemas.microsoft.com/office/drawing/2014/main" id="{812817D4-B608-4DE2-A4D8-CE8368EB8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2342" y="-3415"/>
                <a:ext cx="349" cy="1230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88" name="Rectangle 40">
                <a:extLst>
                  <a:ext uri="{FF2B5EF4-FFF2-40B4-BE49-F238E27FC236}">
                    <a16:creationId xmlns:a16="http://schemas.microsoft.com/office/drawing/2014/main" id="{B41D590E-85F2-4674-815C-B89C8CFB3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2178" y="-3233"/>
                <a:ext cx="12" cy="1228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89" name="Freeform 41">
                <a:extLst>
                  <a:ext uri="{FF2B5EF4-FFF2-40B4-BE49-F238E27FC236}">
                    <a16:creationId xmlns:a16="http://schemas.microsoft.com/office/drawing/2014/main" id="{3C184D6F-73CB-49F5-990C-470DA6787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6079" y="-3415"/>
                <a:ext cx="349" cy="1230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90" name="Rectangle 42">
                <a:extLst>
                  <a:ext uri="{FF2B5EF4-FFF2-40B4-BE49-F238E27FC236}">
                    <a16:creationId xmlns:a16="http://schemas.microsoft.com/office/drawing/2014/main" id="{C6072FA6-962F-4F8F-9521-ADC3F6D78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5916" y="-3233"/>
                <a:ext cx="12" cy="1228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91" name="Freeform 43">
                <a:extLst>
                  <a:ext uri="{FF2B5EF4-FFF2-40B4-BE49-F238E27FC236}">
                    <a16:creationId xmlns:a16="http://schemas.microsoft.com/office/drawing/2014/main" id="{9B4360FF-E890-42DD-BAE5-A34754FE5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4201" y="-3699"/>
                <a:ext cx="349" cy="1797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92" name="Rectangle 44">
                <a:extLst>
                  <a:ext uri="{FF2B5EF4-FFF2-40B4-BE49-F238E27FC236}">
                    <a16:creationId xmlns:a16="http://schemas.microsoft.com/office/drawing/2014/main" id="{433C0EFB-C83A-4A92-A7A6-D53096BDB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4046" y="-3515"/>
                <a:ext cx="12" cy="179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2093" name="Group 45">
            <a:extLst>
              <a:ext uri="{FF2B5EF4-FFF2-40B4-BE49-F238E27FC236}">
                <a16:creationId xmlns:a16="http://schemas.microsoft.com/office/drawing/2014/main" id="{1C6BADFC-2238-401D-A131-E9000699680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49667" cy="204788"/>
            <a:chOff x="0" y="0"/>
            <a:chExt cx="5740" cy="129"/>
          </a:xfrm>
        </p:grpSpPr>
        <p:pic>
          <p:nvPicPr>
            <p:cNvPr id="2094" name="Picture 46">
              <a:extLst>
                <a:ext uri="{FF2B5EF4-FFF2-40B4-BE49-F238E27FC236}">
                  <a16:creationId xmlns:a16="http://schemas.microsoft.com/office/drawing/2014/main" id="{0F934CFF-2454-4DBA-AB94-C76042AD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40" cy="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95" name="Rectangle 47">
              <a:extLst>
                <a:ext uri="{FF2B5EF4-FFF2-40B4-BE49-F238E27FC236}">
                  <a16:creationId xmlns:a16="http://schemas.microsoft.com/office/drawing/2014/main" id="{83B8E93F-CAA8-4A76-9F6A-85F22F1E0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2"/>
              <a:ext cx="5740" cy="1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96" name="Rectangle 48">
              <a:extLst>
                <a:ext uri="{FF2B5EF4-FFF2-40B4-BE49-F238E27FC236}">
                  <a16:creationId xmlns:a16="http://schemas.microsoft.com/office/drawing/2014/main" id="{D623E210-DC98-4784-A1CC-AF109A6E7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9"/>
              <a:ext cx="5740" cy="1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2097" name="Rectangle 49">
            <a:extLst>
              <a:ext uri="{FF2B5EF4-FFF2-40B4-BE49-F238E27FC236}">
                <a16:creationId xmlns:a16="http://schemas.microsoft.com/office/drawing/2014/main" id="{4C373405-D179-4028-9AA0-8E251DBBC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1663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098" name="Rectangle 50">
            <a:extLst>
              <a:ext uri="{FF2B5EF4-FFF2-40B4-BE49-F238E27FC236}">
                <a16:creationId xmlns:a16="http://schemas.microsoft.com/office/drawing/2014/main" id="{7D075D03-F3BE-4F8E-AA27-B02EB6F76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16633" cy="577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2099" name="Rectangle 51">
            <a:extLst>
              <a:ext uri="{FF2B5EF4-FFF2-40B4-BE49-F238E27FC236}">
                <a16:creationId xmlns:a16="http://schemas.microsoft.com/office/drawing/2014/main" id="{6714DF6C-BBEB-4B01-8167-43840561816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49343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2100" name="Rectangle 52">
            <a:extLst>
              <a:ext uri="{FF2B5EF4-FFF2-40B4-BE49-F238E27FC236}">
                <a16:creationId xmlns:a16="http://schemas.microsoft.com/office/drawing/2014/main" id="{FCBA7931-54FD-4E51-8995-0F32E725BBC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1423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2101" name="Rectangle 53">
            <a:extLst>
              <a:ext uri="{FF2B5EF4-FFF2-40B4-BE49-F238E27FC236}">
                <a16:creationId xmlns:a16="http://schemas.microsoft.com/office/drawing/2014/main" id="{2957162E-5FCB-4FD1-B2EF-EE4E5D927A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9343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fld id="{81958AD8-9561-438B-9F30-D849B01A4B77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92450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1">
            <a:extLst>
              <a:ext uri="{FF2B5EF4-FFF2-40B4-BE49-F238E27FC236}">
                <a16:creationId xmlns:a16="http://schemas.microsoft.com/office/drawing/2014/main" id="{C1E075DE-13E9-4ABA-BA5F-B27D2A5B8568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83533" cy="6851650"/>
            <a:chOff x="0" y="0"/>
            <a:chExt cx="5756" cy="4316"/>
          </a:xfrm>
        </p:grpSpPr>
        <p:grpSp>
          <p:nvGrpSpPr>
            <p:cNvPr id="4098" name="Group 2">
              <a:extLst>
                <a:ext uri="{FF2B5EF4-FFF2-40B4-BE49-F238E27FC236}">
                  <a16:creationId xmlns:a16="http://schemas.microsoft.com/office/drawing/2014/main" id="{B3364BFA-1824-496E-A669-E8653EA46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56" cy="4316"/>
              <a:chOff x="0" y="0"/>
              <a:chExt cx="5756" cy="4316"/>
            </a:xfrm>
          </p:grpSpPr>
          <p:sp>
            <p:nvSpPr>
              <p:cNvPr id="4099" name="Line 3">
                <a:extLst>
                  <a:ext uri="{FF2B5EF4-FFF2-40B4-BE49-F238E27FC236}">
                    <a16:creationId xmlns:a16="http://schemas.microsoft.com/office/drawing/2014/main" id="{4AA3C51B-9F53-414A-BC10-D6997BDB8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0" name="Line 4">
                <a:extLst>
                  <a:ext uri="{FF2B5EF4-FFF2-40B4-BE49-F238E27FC236}">
                    <a16:creationId xmlns:a16="http://schemas.microsoft.com/office/drawing/2014/main" id="{39DE0F95-471F-4661-A2D5-D086D8E0B2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1" name="Line 5">
                <a:extLst>
                  <a:ext uri="{FF2B5EF4-FFF2-40B4-BE49-F238E27FC236}">
                    <a16:creationId xmlns:a16="http://schemas.microsoft.com/office/drawing/2014/main" id="{86B90E56-07E1-4FDC-86C4-97F5461CA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2" name="Line 6">
                <a:extLst>
                  <a:ext uri="{FF2B5EF4-FFF2-40B4-BE49-F238E27FC236}">
                    <a16:creationId xmlns:a16="http://schemas.microsoft.com/office/drawing/2014/main" id="{9AAE0AA1-D108-4821-B852-9FF06D6AD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3" name="Line 7">
                <a:extLst>
                  <a:ext uri="{FF2B5EF4-FFF2-40B4-BE49-F238E27FC236}">
                    <a16:creationId xmlns:a16="http://schemas.microsoft.com/office/drawing/2014/main" id="{549D460B-6CF5-4AC6-AE17-DA923C42F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4" name="Line 8">
                <a:extLst>
                  <a:ext uri="{FF2B5EF4-FFF2-40B4-BE49-F238E27FC236}">
                    <a16:creationId xmlns:a16="http://schemas.microsoft.com/office/drawing/2014/main" id="{A2E6ED82-CB01-4C25-B13E-61E620E1D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5" name="Line 9">
                <a:extLst>
                  <a:ext uri="{FF2B5EF4-FFF2-40B4-BE49-F238E27FC236}">
                    <a16:creationId xmlns:a16="http://schemas.microsoft.com/office/drawing/2014/main" id="{12C9DE7F-FD6C-468D-A8B3-0429DD402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6" name="Line 10">
                <a:extLst>
                  <a:ext uri="{FF2B5EF4-FFF2-40B4-BE49-F238E27FC236}">
                    <a16:creationId xmlns:a16="http://schemas.microsoft.com/office/drawing/2014/main" id="{42845FBC-D355-45A6-B374-6ACA9B34B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7" name="Line 11">
                <a:extLst>
                  <a:ext uri="{FF2B5EF4-FFF2-40B4-BE49-F238E27FC236}">
                    <a16:creationId xmlns:a16="http://schemas.microsoft.com/office/drawing/2014/main" id="{DF2FEBCF-42CA-4126-8C8A-3D2C31743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8" name="Line 12">
                <a:extLst>
                  <a:ext uri="{FF2B5EF4-FFF2-40B4-BE49-F238E27FC236}">
                    <a16:creationId xmlns:a16="http://schemas.microsoft.com/office/drawing/2014/main" id="{24244854-B424-49F3-977F-B678AC67B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9" name="Line 13">
                <a:extLst>
                  <a:ext uri="{FF2B5EF4-FFF2-40B4-BE49-F238E27FC236}">
                    <a16:creationId xmlns:a16="http://schemas.microsoft.com/office/drawing/2014/main" id="{C191741B-2A60-4243-8E99-4E6FCCAB1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0" name="Line 14">
                <a:extLst>
                  <a:ext uri="{FF2B5EF4-FFF2-40B4-BE49-F238E27FC236}">
                    <a16:creationId xmlns:a16="http://schemas.microsoft.com/office/drawing/2014/main" id="{2B1FFDB9-C0FD-4EB0-AF9C-341796E4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1" name="Line 15">
                <a:extLst>
                  <a:ext uri="{FF2B5EF4-FFF2-40B4-BE49-F238E27FC236}">
                    <a16:creationId xmlns:a16="http://schemas.microsoft.com/office/drawing/2014/main" id="{68546CEE-30FF-47D1-9DC8-0BC645137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2" name="Line 16">
                <a:extLst>
                  <a:ext uri="{FF2B5EF4-FFF2-40B4-BE49-F238E27FC236}">
                    <a16:creationId xmlns:a16="http://schemas.microsoft.com/office/drawing/2014/main" id="{FD06EAC7-78CA-4B60-8E21-B5D274517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3" name="Line 17">
                <a:extLst>
                  <a:ext uri="{FF2B5EF4-FFF2-40B4-BE49-F238E27FC236}">
                    <a16:creationId xmlns:a16="http://schemas.microsoft.com/office/drawing/2014/main" id="{9533A744-A4E8-40D6-AEC7-AADC09DAF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4" name="Line 18">
                <a:extLst>
                  <a:ext uri="{FF2B5EF4-FFF2-40B4-BE49-F238E27FC236}">
                    <a16:creationId xmlns:a16="http://schemas.microsoft.com/office/drawing/2014/main" id="{0547967F-B981-4ABE-B989-00BE0BE70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5" name="Line 19">
                <a:extLst>
                  <a:ext uri="{FF2B5EF4-FFF2-40B4-BE49-F238E27FC236}">
                    <a16:creationId xmlns:a16="http://schemas.microsoft.com/office/drawing/2014/main" id="{4FD43CD9-91FC-42D0-860E-B8EE20A66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6" name="Line 20">
                <a:extLst>
                  <a:ext uri="{FF2B5EF4-FFF2-40B4-BE49-F238E27FC236}">
                    <a16:creationId xmlns:a16="http://schemas.microsoft.com/office/drawing/2014/main" id="{787E5EA4-F73A-4E43-A829-5E66C3BA0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7" name="Line 21">
                <a:extLst>
                  <a:ext uri="{FF2B5EF4-FFF2-40B4-BE49-F238E27FC236}">
                    <a16:creationId xmlns:a16="http://schemas.microsoft.com/office/drawing/2014/main" id="{19ADC60C-AABE-4B7A-A89C-53EC4CA7DA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4118" name="Group 22">
                <a:extLst>
                  <a:ext uri="{FF2B5EF4-FFF2-40B4-BE49-F238E27FC236}">
                    <a16:creationId xmlns:a16="http://schemas.microsoft.com/office/drawing/2014/main" id="{5141A7FE-1D85-4153-8855-7CE8C8D09F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6"/>
                <a:ext cx="5756" cy="3741"/>
                <a:chOff x="0" y="336"/>
                <a:chExt cx="5756" cy="3741"/>
              </a:xfrm>
            </p:grpSpPr>
            <p:sp>
              <p:nvSpPr>
                <p:cNvPr id="4119" name="Line 23">
                  <a:extLst>
                    <a:ext uri="{FF2B5EF4-FFF2-40B4-BE49-F238E27FC236}">
                      <a16:creationId xmlns:a16="http://schemas.microsoft.com/office/drawing/2014/main" id="{C8A34229-6481-4EEA-BEE9-8B238969B1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0" name="Line 24">
                  <a:extLst>
                    <a:ext uri="{FF2B5EF4-FFF2-40B4-BE49-F238E27FC236}">
                      <a16:creationId xmlns:a16="http://schemas.microsoft.com/office/drawing/2014/main" id="{BDF186D3-A28B-465C-B17B-68B58F58A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1" name="Line 25">
                  <a:extLst>
                    <a:ext uri="{FF2B5EF4-FFF2-40B4-BE49-F238E27FC236}">
                      <a16:creationId xmlns:a16="http://schemas.microsoft.com/office/drawing/2014/main" id="{8C4E6E43-0709-4BDE-A34B-5B497057FC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2" name="Line 26">
                  <a:extLst>
                    <a:ext uri="{FF2B5EF4-FFF2-40B4-BE49-F238E27FC236}">
                      <a16:creationId xmlns:a16="http://schemas.microsoft.com/office/drawing/2014/main" id="{B0B67331-4DB0-4762-8FAF-9E1FA62A0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3" name="Line 27">
                  <a:extLst>
                    <a:ext uri="{FF2B5EF4-FFF2-40B4-BE49-F238E27FC236}">
                      <a16:creationId xmlns:a16="http://schemas.microsoft.com/office/drawing/2014/main" id="{95CB488F-A600-48F8-ACF3-AD8E18F3C2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4" name="Line 28">
                  <a:extLst>
                    <a:ext uri="{FF2B5EF4-FFF2-40B4-BE49-F238E27FC236}">
                      <a16:creationId xmlns:a16="http://schemas.microsoft.com/office/drawing/2014/main" id="{BE2D63D6-DCE5-482F-AE7C-DD8FFDB067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5" name="Line 29">
                  <a:extLst>
                    <a:ext uri="{FF2B5EF4-FFF2-40B4-BE49-F238E27FC236}">
                      <a16:creationId xmlns:a16="http://schemas.microsoft.com/office/drawing/2014/main" id="{F7D3319E-94F2-4AAA-920E-7928BAE732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06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6" name="Line 30">
                  <a:extLst>
                    <a:ext uri="{FF2B5EF4-FFF2-40B4-BE49-F238E27FC236}">
                      <a16:creationId xmlns:a16="http://schemas.microsoft.com/office/drawing/2014/main" id="{E03BE8EE-840D-495D-AA13-B291BCD7B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35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7" name="Line 31">
                  <a:extLst>
                    <a:ext uri="{FF2B5EF4-FFF2-40B4-BE49-F238E27FC236}">
                      <a16:creationId xmlns:a16="http://schemas.microsoft.com/office/drawing/2014/main" id="{5FA32F31-1D58-4388-B9B9-4A9692888D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63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8" name="Line 32">
                  <a:extLst>
                    <a:ext uri="{FF2B5EF4-FFF2-40B4-BE49-F238E27FC236}">
                      <a16:creationId xmlns:a16="http://schemas.microsoft.com/office/drawing/2014/main" id="{ABCD2608-76C2-4E9F-8844-E62738A97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92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9" name="Line 33">
                  <a:extLst>
                    <a:ext uri="{FF2B5EF4-FFF2-40B4-BE49-F238E27FC236}">
                      <a16:creationId xmlns:a16="http://schemas.microsoft.com/office/drawing/2014/main" id="{D238BBBA-D977-4860-9F3E-2340C5B14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21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0" name="Line 34">
                  <a:extLst>
                    <a:ext uri="{FF2B5EF4-FFF2-40B4-BE49-F238E27FC236}">
                      <a16:creationId xmlns:a16="http://schemas.microsoft.com/office/drawing/2014/main" id="{85FA5A7E-25DD-4E57-BF75-C3CD8441D7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50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1" name="Line 35">
                  <a:extLst>
                    <a:ext uri="{FF2B5EF4-FFF2-40B4-BE49-F238E27FC236}">
                      <a16:creationId xmlns:a16="http://schemas.microsoft.com/office/drawing/2014/main" id="{7F500D5A-0CD1-4B26-9B04-55A008B93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79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2" name="Line 36">
                  <a:extLst>
                    <a:ext uri="{FF2B5EF4-FFF2-40B4-BE49-F238E27FC236}">
                      <a16:creationId xmlns:a16="http://schemas.microsoft.com/office/drawing/2014/main" id="{7A47B926-084E-453B-8AD6-C676DD6141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407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4133" name="Group 37">
              <a:extLst>
                <a:ext uri="{FF2B5EF4-FFF2-40B4-BE49-F238E27FC236}">
                  <a16:creationId xmlns:a16="http://schemas.microsoft.com/office/drawing/2014/main" id="{FBE18D47-5ACF-4CD3-ADED-7FE443AB6D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" y="3937"/>
              <a:ext cx="4988" cy="378"/>
              <a:chOff x="386" y="3937"/>
              <a:chExt cx="4988" cy="378"/>
            </a:xfrm>
          </p:grpSpPr>
          <p:sp>
            <p:nvSpPr>
              <p:cNvPr id="4134" name="Freeform 38">
                <a:extLst>
                  <a:ext uri="{FF2B5EF4-FFF2-40B4-BE49-F238E27FC236}">
                    <a16:creationId xmlns:a16="http://schemas.microsoft.com/office/drawing/2014/main" id="{4F292FA9-D39A-4C33-B6BB-C7E985D46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569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5" name="Rectangle 39">
                <a:extLst>
                  <a:ext uri="{FF2B5EF4-FFF2-40B4-BE49-F238E27FC236}">
                    <a16:creationId xmlns:a16="http://schemas.microsoft.com/office/drawing/2014/main" id="{50231315-7052-43B7-B9F4-22BCD96E1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732" y="3680"/>
                <a:ext cx="28" cy="1244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6" name="Freeform 40">
                <a:extLst>
                  <a:ext uri="{FF2B5EF4-FFF2-40B4-BE49-F238E27FC236}">
                    <a16:creationId xmlns:a16="http://schemas.microsoft.com/office/drawing/2014/main" id="{F8FF35F9-425D-47F5-8A19-00B045590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832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7" name="Rectangle 41">
                <a:extLst>
                  <a:ext uri="{FF2B5EF4-FFF2-40B4-BE49-F238E27FC236}">
                    <a16:creationId xmlns:a16="http://schemas.microsoft.com/office/drawing/2014/main" id="{A660EBD0-2AD0-4526-9A34-623447956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995" y="3680"/>
                <a:ext cx="28" cy="1244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8" name="Freeform 42">
                <a:extLst>
                  <a:ext uri="{FF2B5EF4-FFF2-40B4-BE49-F238E27FC236}">
                    <a16:creationId xmlns:a16="http://schemas.microsoft.com/office/drawing/2014/main" id="{BD2AE3D3-49D5-4ABA-9E63-E9CAFA1F9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65" cy="1813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9" name="Rectangle 43">
                <a:extLst>
                  <a:ext uri="{FF2B5EF4-FFF2-40B4-BE49-F238E27FC236}">
                    <a16:creationId xmlns:a16="http://schemas.microsoft.com/office/drawing/2014/main" id="{6013AA5D-F33E-4CDA-B7B1-AB70D9218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862" y="3397"/>
                <a:ext cx="28" cy="1810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4140" name="Group 44">
            <a:extLst>
              <a:ext uri="{FF2B5EF4-FFF2-40B4-BE49-F238E27FC236}">
                <a16:creationId xmlns:a16="http://schemas.microsoft.com/office/drawing/2014/main" id="{0D631BFF-F555-47A2-9C26-9AA6669C9CE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83533" cy="230188"/>
            <a:chOff x="0" y="0"/>
            <a:chExt cx="5756" cy="145"/>
          </a:xfrm>
        </p:grpSpPr>
        <p:pic>
          <p:nvPicPr>
            <p:cNvPr id="4141" name="Picture 45">
              <a:extLst>
                <a:ext uri="{FF2B5EF4-FFF2-40B4-BE49-F238E27FC236}">
                  <a16:creationId xmlns:a16="http://schemas.microsoft.com/office/drawing/2014/main" id="{B891F5AE-5983-4F9B-9D31-BEC8BAF26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42" name="Rectangle 46">
              <a:extLst>
                <a:ext uri="{FF2B5EF4-FFF2-40B4-BE49-F238E27FC236}">
                  <a16:creationId xmlns:a16="http://schemas.microsoft.com/office/drawing/2014/main" id="{2CC98211-9D5E-4EFA-B641-D53857860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2"/>
              <a:ext cx="5756" cy="26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43" name="Rectangle 47">
              <a:extLst>
                <a:ext uri="{FF2B5EF4-FFF2-40B4-BE49-F238E27FC236}">
                  <a16:creationId xmlns:a16="http://schemas.microsoft.com/office/drawing/2014/main" id="{DD56ACA9-BD8F-4782-A107-F4248B10F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9"/>
              <a:ext cx="5756" cy="2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4144" name="Picture 48">
            <a:extLst>
              <a:ext uri="{FF2B5EF4-FFF2-40B4-BE49-F238E27FC236}">
                <a16:creationId xmlns:a16="http://schemas.microsoft.com/office/drawing/2014/main" id="{FA8372DD-F48E-44A8-A7F6-217994DA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10051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45" name="Rectangle 49">
            <a:extLst>
              <a:ext uri="{FF2B5EF4-FFF2-40B4-BE49-F238E27FC236}">
                <a16:creationId xmlns:a16="http://schemas.microsoft.com/office/drawing/2014/main" id="{DC929F43-CC16-4829-A741-5386EE1F7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146" name="Rectangle 50">
            <a:extLst>
              <a:ext uri="{FF2B5EF4-FFF2-40B4-BE49-F238E27FC236}">
                <a16:creationId xmlns:a16="http://schemas.microsoft.com/office/drawing/2014/main" id="{04C5BC27-2782-4170-BE6E-85BBF42CF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47" name="Rectangle 51">
            <a:extLst>
              <a:ext uri="{FF2B5EF4-FFF2-40B4-BE49-F238E27FC236}">
                <a16:creationId xmlns:a16="http://schemas.microsoft.com/office/drawing/2014/main" id="{A474322B-D953-4119-8CF0-671C1476FCF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148" name="Rectangle 52">
            <a:extLst>
              <a:ext uri="{FF2B5EF4-FFF2-40B4-BE49-F238E27FC236}">
                <a16:creationId xmlns:a16="http://schemas.microsoft.com/office/drawing/2014/main" id="{687A8D48-B5FB-48F7-85BE-69B31C43B7A1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4149" name="Rectangle 53">
            <a:extLst>
              <a:ext uri="{FF2B5EF4-FFF2-40B4-BE49-F238E27FC236}">
                <a16:creationId xmlns:a16="http://schemas.microsoft.com/office/drawing/2014/main" id="{73B6F793-DD6F-43C6-8B6D-4E26746849A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fld id="{EC300C6B-D2DA-4104-82FD-D1E1D1988D0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5680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866" r:id="rId12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12192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4"/>
            <a:ext cx="12192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4655" y="804521"/>
            <a:ext cx="876179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5734"/>
            <a:ext cx="876179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723" y="330370"/>
            <a:ext cx="315772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4655" y="329309"/>
            <a:ext cx="537867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300" y="798973"/>
            <a:ext cx="106099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B4D011D-BCB7-441F-8FE1-6E35C056327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5874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A97567-C7FF-4317-87A5-92F571F7FBA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69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jpe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7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9.jpeg"/><Relationship Id="rId4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8.gif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619CACD1-C5E8-4CA4-B75A-E258FD84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4377853"/>
            <a:ext cx="2522538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49DA2C71-A6F1-4443-81C4-251D4EA01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054" y="322982"/>
            <a:ext cx="8229600" cy="383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200"/>
              </a:spcBef>
              <a:buSzPct val="100000"/>
              <a:defRPr/>
            </a:pPr>
            <a:r>
              <a:rPr lang="es-AR" altLang="es-AR" sz="8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Informática II </a:t>
            </a:r>
            <a:r>
              <a:rPr lang="es-AR" altLang="es-AR" sz="6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Cortex</a:t>
            </a:r>
            <a:r>
              <a:rPr lang="es-AR" altLang="es-AR" sz="6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M0+ LPC845</a:t>
            </a:r>
            <a:r>
              <a:rPr lang="es-AR" altLang="es-AR" sz="96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675"/>
              </a:spcBef>
              <a:buSzPct val="100000"/>
              <a:defRPr/>
            </a:pPr>
            <a:endParaRPr lang="es-AR" altLang="es-AR" sz="32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spcBef>
                <a:spcPts val="825"/>
              </a:spcBef>
              <a:buSzPct val="100000"/>
              <a:defRPr/>
            </a:pPr>
            <a:endParaRPr lang="es-AR" altLang="es-AR" sz="4000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196" name="Picture 3">
            <a:extLst>
              <a:ext uri="{FF2B5EF4-FFF2-40B4-BE49-F238E27FC236}">
                <a16:creationId xmlns:a16="http://schemas.microsoft.com/office/drawing/2014/main" id="{414B7BB4-2155-4903-BE07-AC1CA05D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72" y="260648"/>
            <a:ext cx="12509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Text Box 4">
            <a:extLst>
              <a:ext uri="{FF2B5EF4-FFF2-40B4-BE49-F238E27FC236}">
                <a16:creationId xmlns:a16="http://schemas.microsoft.com/office/drawing/2014/main" id="{1E5018BF-6AE5-4874-8418-930CDB36F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126" y="3219452"/>
            <a:ext cx="8496300" cy="93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5400" b="1" i="1" dirty="0">
                <a:solidFill>
                  <a:srgbClr val="0000FF"/>
                </a:solidFill>
              </a:rPr>
              <a:t>G</a:t>
            </a:r>
            <a:r>
              <a:rPr lang="es-AR" altLang="es-AR" sz="4400" b="1" i="1" dirty="0">
                <a:solidFill>
                  <a:srgbClr val="0070C0"/>
                </a:solidFill>
              </a:rPr>
              <a:t>eneral </a:t>
            </a:r>
            <a:r>
              <a:rPr lang="es-AR" altLang="es-AR" sz="4400" b="1" i="1" dirty="0" err="1">
                <a:solidFill>
                  <a:srgbClr val="0000FF"/>
                </a:solidFill>
              </a:rPr>
              <a:t>P</a:t>
            </a:r>
            <a:r>
              <a:rPr lang="es-AR" altLang="es-AR" sz="4400" b="1" i="1" dirty="0" err="1">
                <a:solidFill>
                  <a:srgbClr val="0070C0"/>
                </a:solidFill>
              </a:rPr>
              <a:t>urpuse</a:t>
            </a:r>
            <a:r>
              <a:rPr lang="es-AR" altLang="es-AR" sz="4400" b="1" i="1" dirty="0">
                <a:solidFill>
                  <a:srgbClr val="0070C0"/>
                </a:solidFill>
              </a:rPr>
              <a:t> </a:t>
            </a:r>
            <a:r>
              <a:rPr lang="es-AR" altLang="es-AR" sz="5400" b="1" i="1" dirty="0">
                <a:solidFill>
                  <a:srgbClr val="0000FF"/>
                </a:solidFill>
              </a:rPr>
              <a:t>I</a:t>
            </a:r>
            <a:r>
              <a:rPr lang="es-AR" altLang="es-AR" sz="4400" b="1" i="1" dirty="0">
                <a:solidFill>
                  <a:srgbClr val="0070C0"/>
                </a:solidFill>
              </a:rPr>
              <a:t>nput </a:t>
            </a:r>
            <a:r>
              <a:rPr lang="es-AR" altLang="es-AR" sz="5400" b="1" i="1" dirty="0">
                <a:solidFill>
                  <a:srgbClr val="0000FF"/>
                </a:solidFill>
              </a:rPr>
              <a:t>O</a:t>
            </a:r>
            <a:r>
              <a:rPr lang="es-AR" altLang="es-AR" sz="4400" b="1" i="1" dirty="0">
                <a:solidFill>
                  <a:srgbClr val="0070C0"/>
                </a:solidFill>
              </a:rPr>
              <a:t>utput</a:t>
            </a:r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F1A388D1-0552-4A8D-8C08-5C353466B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5756795"/>
            <a:ext cx="2736304" cy="93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1800" i="1" dirty="0">
                <a:solidFill>
                  <a:srgbClr val="FFFFFF"/>
                </a:solidFill>
                <a:latin typeface="Georgia" panose="02040502050405020303" pitchFamily="18" charset="0"/>
              </a:rPr>
              <a:t>Ing. Marcelo Trujillo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1800" i="1" dirty="0">
                <a:solidFill>
                  <a:srgbClr val="FFFFFF"/>
                </a:solidFill>
                <a:latin typeface="Georgia" panose="02040502050405020303" pitchFamily="18" charset="0"/>
              </a:rPr>
              <a:t>Ing. Marcelo Giura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1800" i="1" dirty="0">
                <a:solidFill>
                  <a:srgbClr val="FFFFFF"/>
                </a:solidFill>
                <a:latin typeface="Georgia" panose="02040502050405020303" pitchFamily="18" charset="0"/>
              </a:rPr>
              <a:t>Ing. Gabriel Soccodato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676D48-D66B-4116-8349-806D9224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FD68E4-6B7D-4541-9A42-E83E7EA140F2}" type="slidenum">
              <a:rPr lang="es-AR" altLang="es-AR" smtClean="0"/>
              <a:pPr>
                <a:defRPr/>
              </a:pPr>
              <a:t>1</a:t>
            </a:fld>
            <a:endParaRPr lang="es-AR" altLang="es-AR"/>
          </a:p>
        </p:txBody>
      </p:sp>
      <p:pic>
        <p:nvPicPr>
          <p:cNvPr id="1026" name="Picture 2" descr="Erich Styger ar Twitter: “My order from Mouser arrived today :-) : the #NXP  #LPC845-BRK boards: ARM Cortex-M0+ for less than $6 in a breadboard  friendly format! Cannot wait to try it">
            <a:extLst>
              <a:ext uri="{FF2B5EF4-FFF2-40B4-BE49-F238E27FC236}">
                <a16:creationId xmlns:a16="http://schemas.microsoft.com/office/drawing/2014/main" id="{50C45A71-BDF3-4ED8-AC7A-14B5F20D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12" y="5109778"/>
            <a:ext cx="2522538" cy="15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C9FB66-E158-42B3-B3E5-F82138028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13" y="4527733"/>
            <a:ext cx="876066" cy="7468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04CCF4-54C1-407E-B070-B7312890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365125"/>
            <a:ext cx="5529943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altLang="es-AR" sz="44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Bloque de registros GPIO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spcAft>
                <a:spcPts val="600"/>
              </a:spcAft>
            </a:pPr>
            <a:r>
              <a:rPr lang="en-US" altLang="es-AR" sz="1200">
                <a:solidFill>
                  <a:schemeClr val="tx1">
                    <a:alpha val="80000"/>
                  </a:schemeClr>
                </a:solidFill>
                <a:cs typeface="+mn-cs"/>
              </a:rPr>
              <a:t>Info2 - UTN-FRBA</a:t>
            </a:r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672693" y="6376472"/>
            <a:ext cx="45502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 eaLnBrk="1" hangingPunct="1">
              <a:spcAft>
                <a:spcPts val="600"/>
              </a:spcAft>
            </a:pPr>
            <a:r>
              <a:rPr lang="en-US" altLang="es-AR" sz="12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@2021 Ing. Marcelo Giura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3456" y="6356350"/>
            <a:ext cx="111034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spcAft>
                <a:spcPts val="600"/>
              </a:spcAft>
            </a:pPr>
            <a:fld id="{678AB8F4-1A54-4B49-B173-43312B74B855}" type="slidenum">
              <a:rPr lang="en-US" altLang="es-AR" sz="1200">
                <a:solidFill>
                  <a:schemeClr val="bg1">
                    <a:alpha val="80000"/>
                  </a:schemeClr>
                </a:solidFill>
                <a:cs typeface="+mn-cs"/>
              </a:rPr>
              <a:pPr defTabSz="914400" eaLnBrk="1" hangingPunct="1">
                <a:spcAft>
                  <a:spcPts val="600"/>
                </a:spcAft>
              </a:pPr>
              <a:t>10</a:t>
            </a:fld>
            <a:endParaRPr lang="en-US" altLang="es-AR" sz="1200">
              <a:solidFill>
                <a:schemeClr val="bg1">
                  <a:alpha val="80000"/>
                </a:schemeClr>
              </a:solidFill>
              <a:cs typeface="+mn-cs"/>
            </a:endParaRP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3681B5A3-7A8F-46A4-BB9C-BD077F0C73B2}"/>
              </a:ext>
            </a:extLst>
          </p:cNvPr>
          <p:cNvSpPr txBox="1">
            <a:spLocks/>
          </p:cNvSpPr>
          <p:nvPr/>
        </p:nvSpPr>
        <p:spPr bwMode="auto">
          <a:xfrm>
            <a:off x="241034" y="2006512"/>
            <a:ext cx="4716938" cy="339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49263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90000"/>
              </a:lnSpc>
              <a:buSzPct val="45000"/>
            </a:pPr>
            <a:r>
              <a:rPr lang="es-AR" sz="2000" dirty="0">
                <a:solidFill>
                  <a:schemeClr val="tx1"/>
                </a:solidFill>
              </a:rPr>
              <a:t>Cada pin de GPIO tiene un registro de IOCON asociado </a:t>
            </a:r>
            <a:r>
              <a:rPr lang="es-AR" sz="2000" dirty="0" err="1">
                <a:solidFill>
                  <a:schemeClr val="tx1"/>
                </a:solidFill>
              </a:rPr>
              <a:t>PIOX_x</a:t>
            </a:r>
            <a:r>
              <a:rPr lang="es-AR" sz="2000" dirty="0">
                <a:solidFill>
                  <a:schemeClr val="tx1"/>
                </a:solidFill>
              </a:rPr>
              <a:t>   [X=Puerto y x=Pin]</a:t>
            </a:r>
          </a:p>
          <a:p>
            <a:pPr marL="0" indent="-228600" defTabSz="914400">
              <a:lnSpc>
                <a:spcPct val="90000"/>
              </a:lnSpc>
              <a:buSzPct val="45000"/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chemeClr val="tx1"/>
                </a:solidFill>
              </a:rPr>
              <a:t>Los registros GPIO permiten:</a:t>
            </a:r>
          </a:p>
          <a:p>
            <a:pPr marL="457200" indent="-228600" defTabSz="914400">
              <a:lnSpc>
                <a:spcPct val="90000"/>
              </a:lnSpc>
              <a:buSzPct val="45000"/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chemeClr val="tx1"/>
                </a:solidFill>
              </a:rPr>
              <a:t>configurar cada pin como entrada o salida.</a:t>
            </a:r>
          </a:p>
          <a:p>
            <a:pPr marL="457200" indent="-228600" defTabSz="914400">
              <a:lnSpc>
                <a:spcPct val="90000"/>
              </a:lnSpc>
              <a:buSzPct val="45000"/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chemeClr val="tx1"/>
                </a:solidFill>
              </a:rPr>
              <a:t>leer el estado de cada pin si el pin es entrada o </a:t>
            </a:r>
          </a:p>
          <a:p>
            <a:pPr marL="457200" indent="-228600" defTabSz="914400">
              <a:lnSpc>
                <a:spcPct val="90000"/>
              </a:lnSpc>
              <a:buSzPct val="45000"/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chemeClr val="tx1"/>
                </a:solidFill>
              </a:rPr>
              <a:t>configurar el estado de cada pin si el pin es salida.</a:t>
            </a:r>
          </a:p>
          <a:p>
            <a:pPr marL="457200" indent="-228600" defTabSz="914400">
              <a:lnSpc>
                <a:spcPct val="90000"/>
              </a:lnSpc>
              <a:buSzPct val="45000"/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chemeClr val="tx1"/>
                </a:solidFill>
              </a:rPr>
              <a:t>Leer o escribir los puertos como un byte, </a:t>
            </a:r>
            <a:r>
              <a:rPr lang="es-AR" sz="2000" dirty="0" err="1">
                <a:solidFill>
                  <a:schemeClr val="tx1"/>
                </a:solidFill>
              </a:rPr>
              <a:t>halfwords</a:t>
            </a:r>
            <a:r>
              <a:rPr lang="es-AR" sz="2000" dirty="0">
                <a:solidFill>
                  <a:schemeClr val="tx1"/>
                </a:solidFill>
              </a:rPr>
              <a:t>, o </a:t>
            </a:r>
            <a:r>
              <a:rPr lang="es-AR" sz="2000" dirty="0" err="1">
                <a:solidFill>
                  <a:schemeClr val="tx1"/>
                </a:solidFill>
              </a:rPr>
              <a:t>words</a:t>
            </a:r>
            <a:r>
              <a:rPr lang="es-AR" sz="20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ECE6627C-3E69-423A-89B9-E2310E18272F}"/>
              </a:ext>
            </a:extLst>
          </p:cNvPr>
          <p:cNvGrpSpPr/>
          <p:nvPr/>
        </p:nvGrpSpPr>
        <p:grpSpPr>
          <a:xfrm rot="605453">
            <a:off x="7247284" y="357285"/>
            <a:ext cx="4668028" cy="6287065"/>
            <a:chOff x="263352" y="908720"/>
            <a:chExt cx="4388449" cy="5239623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2C6E73C1-DD43-40D5-8EDC-977850379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088" y="1245263"/>
              <a:ext cx="3989629" cy="4903080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3600BED-5EFC-42DA-880F-5C7209CF5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3352" y="908720"/>
              <a:ext cx="4388449" cy="261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510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7982C2-DF07-4266-AE77-917BEAFA5F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9336" y="1052736"/>
            <a:ext cx="11809312" cy="5230590"/>
          </a:xfrm>
        </p:spPr>
        <p:txBody>
          <a:bodyPr vert="horz"/>
          <a:lstStyle/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Byte (B0-B31 y B32-B53)</a:t>
            </a:r>
            <a:r>
              <a:rPr lang="es-AR" dirty="0">
                <a:solidFill>
                  <a:srgbClr val="3465A4"/>
                </a:solidFill>
              </a:rPr>
              <a:t>: hay uno por pin, refleja el estado del pin salvo que sea una función analógica. Si escribo en el pin, carga el bit de salida del GPIO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Word (W0-W31 y W32-W53)</a:t>
            </a:r>
            <a:r>
              <a:rPr lang="es-AR" dirty="0">
                <a:solidFill>
                  <a:srgbClr val="3465A4"/>
                </a:solidFill>
              </a:rPr>
              <a:t>: hay uno por pin, refleja el estado del pin salvo que sea una función analógica. Si escribo en el pin, carga el bit de salida del GPIO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DIRP (DIRP0 y DIRP1)</a:t>
            </a:r>
            <a:r>
              <a:rPr lang="es-AR" dirty="0">
                <a:solidFill>
                  <a:srgbClr val="3465A4"/>
                </a:solidFill>
              </a:rPr>
              <a:t>: Registro de direcciones del GPIO, un bit por pin. Si el bit vale “0” el pin es entrada y si el bit vale “1” el pin es salida. Al </a:t>
            </a:r>
            <a:r>
              <a:rPr lang="es-AR" dirty="0" err="1">
                <a:solidFill>
                  <a:srgbClr val="3465A4"/>
                </a:solidFill>
              </a:rPr>
              <a:t>reset</a:t>
            </a:r>
            <a:r>
              <a:rPr lang="es-AR" dirty="0">
                <a:solidFill>
                  <a:srgbClr val="3465A4"/>
                </a:solidFill>
              </a:rPr>
              <a:t>  son todos entrada</a:t>
            </a:r>
          </a:p>
          <a:p>
            <a:pPr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 de los puertos PIN (PIN0 y PIN1)</a:t>
            </a:r>
            <a:r>
              <a:rPr lang="es-AR" dirty="0">
                <a:solidFill>
                  <a:srgbClr val="3465A4"/>
                </a:solidFill>
              </a:rPr>
              <a:t>: registro de datos de los puertos de GPIO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MASK (MASK0 y MASK1)</a:t>
            </a:r>
            <a:r>
              <a:rPr lang="es-AR" dirty="0">
                <a:solidFill>
                  <a:srgbClr val="3465A4"/>
                </a:solidFill>
              </a:rPr>
              <a:t>: habilita pines individuales para leer y escribir los registros MPORT. “0 habilita escritura y lectura, “1” deshabilita escritura y devuelve “0” al leer. Al </a:t>
            </a:r>
            <a:r>
              <a:rPr lang="es-AR" dirty="0" err="1">
                <a:solidFill>
                  <a:srgbClr val="3465A4"/>
                </a:solidFill>
              </a:rPr>
              <a:t>reset</a:t>
            </a:r>
            <a:r>
              <a:rPr lang="es-AR" dirty="0">
                <a:solidFill>
                  <a:srgbClr val="3465A4"/>
                </a:solidFill>
              </a:rPr>
              <a:t> todos los pines están desenmascarados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 MPORT (MPIN0 y MPIN1)</a:t>
            </a:r>
            <a:r>
              <a:rPr lang="es-AR" dirty="0">
                <a:solidFill>
                  <a:srgbClr val="3465A4"/>
                </a:solidFill>
              </a:rPr>
              <a:t>: registro de datos del puerto 0 enmascarado. Hacer AND con MASK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04CCF4-54C1-407E-B070-B7312890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656" y="126999"/>
            <a:ext cx="4766020" cy="79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GPIO: Registros (I)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11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5079150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7982C2-DF07-4266-AE77-917BEAFA5F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328" y="1114381"/>
            <a:ext cx="11953328" cy="4870550"/>
          </a:xfrm>
        </p:spPr>
        <p:txBody>
          <a:bodyPr vert="horz"/>
          <a:lstStyle/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SET (SET0-SET1)</a:t>
            </a:r>
            <a:r>
              <a:rPr lang="es-AR" dirty="0">
                <a:solidFill>
                  <a:srgbClr val="3465A4"/>
                </a:solidFill>
              </a:rPr>
              <a:t>: escribe “1” en pines GPIO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CLEAR (CLR0 y CLR1)</a:t>
            </a:r>
            <a:r>
              <a:rPr lang="es-AR" dirty="0">
                <a:solidFill>
                  <a:srgbClr val="3465A4"/>
                </a:solidFill>
              </a:rPr>
              <a:t>: escribe “0” en pines GPIO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TOGGLE (NOT0 y NOT1)</a:t>
            </a:r>
            <a:r>
              <a:rPr lang="es-AR" dirty="0">
                <a:solidFill>
                  <a:srgbClr val="3465A4"/>
                </a:solidFill>
              </a:rPr>
              <a:t>: invierte pines GPIO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endParaRPr lang="es-AR" sz="1200" dirty="0">
              <a:solidFill>
                <a:srgbClr val="3465A4"/>
              </a:solidFill>
            </a:endParaRP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SET </a:t>
            </a:r>
            <a:r>
              <a:rPr lang="es-AR" b="1" u="sng" dirty="0">
                <a:solidFill>
                  <a:srgbClr val="3465A4"/>
                </a:solidFill>
              </a:rPr>
              <a:t>de dirección </a:t>
            </a:r>
            <a:r>
              <a:rPr lang="es-AR" b="1" dirty="0">
                <a:solidFill>
                  <a:srgbClr val="3465A4"/>
                </a:solidFill>
              </a:rPr>
              <a:t>(DIRSET0 y DIRSET1)</a:t>
            </a:r>
            <a:r>
              <a:rPr lang="es-AR" dirty="0">
                <a:solidFill>
                  <a:srgbClr val="3465A4"/>
                </a:solidFill>
              </a:rPr>
              <a:t>: configura el pin respectivo como salida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CLEAR </a:t>
            </a:r>
            <a:r>
              <a:rPr lang="es-AR" b="1" u="sng" dirty="0">
                <a:solidFill>
                  <a:srgbClr val="3465A4"/>
                </a:solidFill>
              </a:rPr>
              <a:t>de dirección </a:t>
            </a:r>
            <a:r>
              <a:rPr lang="es-AR" b="1" dirty="0">
                <a:solidFill>
                  <a:srgbClr val="3465A4"/>
                </a:solidFill>
              </a:rPr>
              <a:t>(DIRCLR0 y DIRCLR1)</a:t>
            </a:r>
            <a:r>
              <a:rPr lang="es-AR" dirty="0">
                <a:solidFill>
                  <a:srgbClr val="3465A4"/>
                </a:solidFill>
              </a:rPr>
              <a:t>: configura el pin respectivo como entrada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TOGGLE </a:t>
            </a:r>
            <a:r>
              <a:rPr lang="es-AR" b="1" u="sng" dirty="0">
                <a:solidFill>
                  <a:srgbClr val="3465A4"/>
                </a:solidFill>
              </a:rPr>
              <a:t>de dirección </a:t>
            </a:r>
            <a:r>
              <a:rPr lang="es-AR" b="1" dirty="0">
                <a:solidFill>
                  <a:srgbClr val="3465A4"/>
                </a:solidFill>
              </a:rPr>
              <a:t>(DIRNOT0 y DIRNOT1)</a:t>
            </a:r>
            <a:r>
              <a:rPr lang="es-AR" dirty="0">
                <a:solidFill>
                  <a:srgbClr val="3465A4"/>
                </a:solidFill>
              </a:rPr>
              <a:t>: cambia la dirección del pin respectivo si escribimos “1” en los bits correspondientes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04CCF4-54C1-407E-B070-B7312890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188640"/>
            <a:ext cx="10585175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GPIO: Registros (II) … filosofía Set - Clear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12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781714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A339D80C-2174-4A0F-AA91-45F9B00C9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452" y="332657"/>
            <a:ext cx="7636028" cy="6023693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0" name="Freeform: Shape 19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D78E5B2-6BA1-4BDB-92E8-E4E84C402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65276" y="4618127"/>
            <a:ext cx="2232249" cy="2232249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3ADE7E-CD03-41CC-A509-7EC941D62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1" y="723406"/>
            <a:ext cx="3234018" cy="32096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altLang="es-AR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¿de </a:t>
            </a:r>
            <a:r>
              <a:rPr lang="es-AR" altLang="es-AR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cuántas</a:t>
            </a:r>
            <a:r>
              <a:rPr lang="en-US" altLang="es-AR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AR" altLang="es-AR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formas podemos escribir un pin</a:t>
            </a:r>
            <a:r>
              <a:rPr lang="en-US" altLang="es-AR" sz="45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457201" y="234289"/>
            <a:ext cx="3222169" cy="3484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 eaLnBrk="1" hangingPunct="1">
              <a:spcAft>
                <a:spcPts val="600"/>
              </a:spcAft>
            </a:pPr>
            <a:r>
              <a:rPr lang="en-US" altLang="es-AR" sz="1200">
                <a:solidFill>
                  <a:schemeClr val="tx1">
                    <a:alpha val="60000"/>
                  </a:schemeClr>
                </a:solidFill>
                <a:cs typeface="+mn-cs"/>
              </a:rPr>
              <a:t>Info2 - UTN-FRBA</a:t>
            </a:r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58454" y="6371549"/>
            <a:ext cx="3220916" cy="3457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spcAft>
                <a:spcPts val="600"/>
              </a:spcAft>
            </a:pPr>
            <a:r>
              <a:rPr lang="en-US" altLang="es-AR" sz="12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@2021 Ing. Marcelo Giura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spcAft>
                <a:spcPts val="600"/>
              </a:spcAft>
            </a:pPr>
            <a:fld id="{678AB8F4-1A54-4B49-B173-43312B74B855}" type="slidenum">
              <a:rPr lang="en-US" altLang="es-AR" sz="1200">
                <a:solidFill>
                  <a:srgbClr val="000000">
                    <a:alpha val="60000"/>
                  </a:srgbClr>
                </a:solidFill>
                <a:cs typeface="+mn-cs"/>
              </a:rPr>
              <a:pPr defTabSz="914400" eaLnBrk="1" hangingPunct="1">
                <a:spcAft>
                  <a:spcPts val="600"/>
                </a:spcAft>
              </a:pPr>
              <a:t>13</a:t>
            </a:fld>
            <a:endParaRPr lang="en-US" altLang="es-AR" sz="1200">
              <a:solidFill>
                <a:srgbClr val="000000">
                  <a:alpha val="60000"/>
                </a:srgbClr>
              </a:solidFill>
              <a:cs typeface="+mn-cs"/>
            </a:endParaRPr>
          </a:p>
        </p:txBody>
      </p:sp>
      <p:sp>
        <p:nvSpPr>
          <p:cNvPr id="15" name="Text Box 4">
            <a:extLst>
              <a:ext uri="{FF2B5EF4-FFF2-40B4-BE49-F238E27FC236}">
                <a16:creationId xmlns:a16="http://schemas.microsoft.com/office/drawing/2014/main" id="{B34BE68D-CFE2-4A31-AAAF-34AD75DD2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177" y="5157192"/>
            <a:ext cx="3234018" cy="8333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defTabSz="914400" eaLnBrk="1" hangingPunct="1">
              <a:lnSpc>
                <a:spcPct val="90000"/>
              </a:lnSpc>
              <a:spcAft>
                <a:spcPts val="600"/>
              </a:spcAft>
              <a:buClrTx/>
            </a:pPr>
            <a:r>
              <a:rPr lang="en-US" altLang="es-AR" sz="45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s-ES" altLang="es-AR" sz="45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y leer</a:t>
            </a:r>
            <a:r>
              <a:rPr lang="en-US" altLang="es-AR" sz="4500" b="1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2" name="Globo: línea 1">
            <a:extLst>
              <a:ext uri="{FF2B5EF4-FFF2-40B4-BE49-F238E27FC236}">
                <a16:creationId xmlns:a16="http://schemas.microsoft.com/office/drawing/2014/main" id="{EE2538ED-2782-4E16-8A99-4ADA866A216B}"/>
              </a:ext>
            </a:extLst>
          </p:cNvPr>
          <p:cNvSpPr/>
          <p:nvPr/>
        </p:nvSpPr>
        <p:spPr bwMode="auto">
          <a:xfrm>
            <a:off x="4458593" y="6280017"/>
            <a:ext cx="792088" cy="479078"/>
          </a:xfrm>
          <a:prstGeom prst="borderCallout1">
            <a:avLst>
              <a:gd name="adj1" fmla="val 18750"/>
              <a:gd name="adj2" fmla="val -8333"/>
              <a:gd name="adj3" fmla="val -17991"/>
              <a:gd name="adj4" fmla="val -81918"/>
            </a:avLst>
          </a:prstGeom>
          <a:ln w="28575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Manual LPC 845 </a:t>
            </a:r>
          </a:p>
        </p:txBody>
      </p:sp>
    </p:spTree>
    <p:extLst>
      <p:ext uri="{BB962C8B-B14F-4D97-AF65-F5344CB8AC3E}">
        <p14:creationId xmlns:p14="http://schemas.microsoft.com/office/powerpoint/2010/main" val="4336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14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5EB18F-0AD4-4069-B255-3DEDB6C53377}"/>
              </a:ext>
            </a:extLst>
          </p:cNvPr>
          <p:cNvSpPr txBox="1"/>
          <p:nvPr/>
        </p:nvSpPr>
        <p:spPr>
          <a:xfrm>
            <a:off x="4727848" y="1196752"/>
            <a:ext cx="6801768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Peripheral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GPIO base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	GPIO_BASE 			(0x0A0000000u)</a:t>
            </a:r>
          </a:p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Peripheral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GPIO base pointer */</a:t>
            </a:r>
          </a:p>
          <a:p>
            <a:pPr algn="l"/>
            <a:r>
              <a:rPr lang="it-IT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	GPIO 				((GPIO_Type *)GPIO_BASE)</a:t>
            </a:r>
            <a:endParaRPr lang="en-US" sz="1800" dirty="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3ADE7E-CD03-41CC-A509-7EC941D62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207361"/>
            <a:ext cx="10657184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¿y cómo atacamos estos registros desde C?</a:t>
            </a: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F0EA2574-4727-4188-926C-29D0067EE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3490" y="2060347"/>
            <a:ext cx="1656184" cy="300187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pic>
        <p:nvPicPr>
          <p:cNvPr id="14" name="Imagen 13" descr="Texto&#10;&#10;Descripción generada automáticamente con confianza media">
            <a:extLst>
              <a:ext uri="{FF2B5EF4-FFF2-40B4-BE49-F238E27FC236}">
                <a16:creationId xmlns:a16="http://schemas.microsoft.com/office/drawing/2014/main" id="{63A4F38E-3908-4242-A4DB-FE075C718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1219759"/>
            <a:ext cx="3094572" cy="476088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919B8C6-A301-45ED-8FA1-347BE2594271}"/>
              </a:ext>
            </a:extLst>
          </p:cNvPr>
          <p:cNvSpPr txBox="1"/>
          <p:nvPr/>
        </p:nvSpPr>
        <p:spPr>
          <a:xfrm>
            <a:off x="5711754" y="2752844"/>
            <a:ext cx="5143500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GPIO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</a:t>
            </a:r>
            <a:r>
              <a:rPr lang="es-E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&gt;SET[Puerto] |= (1 &lt;&lt; Pin);</a:t>
            </a:r>
            <a:endParaRPr lang="es-E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8269B5F-92B9-46E6-A85D-13DAD9AAFB8A}"/>
              </a:ext>
            </a:extLst>
          </p:cNvPr>
          <p:cNvSpPr txBox="1"/>
          <p:nvPr/>
        </p:nvSpPr>
        <p:spPr>
          <a:xfrm>
            <a:off x="5735960" y="3544932"/>
            <a:ext cx="5143500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GPIO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</a:t>
            </a:r>
            <a:r>
              <a:rPr lang="es-E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&gt;CLR[Puerto] </a:t>
            </a:r>
            <a:r>
              <a:rPr lang="es-ES" sz="24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|</a:t>
            </a:r>
            <a:r>
              <a:rPr lang="es-E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0x00000003;</a:t>
            </a:r>
            <a:endParaRPr lang="es-E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1528D45F-12AF-450E-A2D9-CDA9177ACCF2}"/>
              </a:ext>
            </a:extLst>
          </p:cNvPr>
          <p:cNvSpPr txBox="1"/>
          <p:nvPr/>
        </p:nvSpPr>
        <p:spPr>
          <a:xfrm>
            <a:off x="5714121" y="4463851"/>
            <a:ext cx="5143500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GPIO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</a:t>
            </a:r>
            <a:r>
              <a:rPr lang="es-E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&gt;B[Puerto][Pin] = 0xFF;</a:t>
            </a:r>
            <a:endParaRPr lang="es-E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6B0B9A4-5DD8-46AD-80EA-3E87693E41FE}"/>
              </a:ext>
            </a:extLst>
          </p:cNvPr>
          <p:cNvSpPr txBox="1"/>
          <p:nvPr/>
        </p:nvSpPr>
        <p:spPr>
          <a:xfrm>
            <a:off x="5735960" y="5349882"/>
            <a:ext cx="5143500" cy="558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s-ES" sz="28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GPIO</a:t>
            </a:r>
            <a:r>
              <a:rPr lang="es-E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</a:t>
            </a:r>
            <a:r>
              <a:rPr lang="es-ES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&gt;DIRSET[Puerto] &amp;= mascara;</a:t>
            </a:r>
            <a:endParaRPr lang="es-ES" sz="32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orma libre: forma 1">
            <a:extLst>
              <a:ext uri="{FF2B5EF4-FFF2-40B4-BE49-F238E27FC236}">
                <a16:creationId xmlns:a16="http://schemas.microsoft.com/office/drawing/2014/main" id="{EE24A56D-1815-4F3C-828B-35B093A9473E}"/>
              </a:ext>
            </a:extLst>
          </p:cNvPr>
          <p:cNvSpPr/>
          <p:nvPr/>
        </p:nvSpPr>
        <p:spPr bwMode="auto">
          <a:xfrm>
            <a:off x="2919845" y="3022646"/>
            <a:ext cx="2774373" cy="866167"/>
          </a:xfrm>
          <a:custGeom>
            <a:avLst/>
            <a:gdLst>
              <a:gd name="connsiteX0" fmla="*/ 0 w 2774373"/>
              <a:gd name="connsiteY0" fmla="*/ 842772 h 874475"/>
              <a:gd name="connsiteX1" fmla="*/ 966355 w 2774373"/>
              <a:gd name="connsiteY1" fmla="*/ 790818 h 874475"/>
              <a:gd name="connsiteX2" fmla="*/ 2078182 w 2774373"/>
              <a:gd name="connsiteY2" fmla="*/ 125799 h 874475"/>
              <a:gd name="connsiteX3" fmla="*/ 2774373 w 2774373"/>
              <a:gd name="connsiteY3" fmla="*/ 1109 h 87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373" h="874475">
                <a:moveTo>
                  <a:pt x="0" y="842772"/>
                </a:moveTo>
                <a:cubicBezTo>
                  <a:pt x="309995" y="876542"/>
                  <a:pt x="619991" y="910313"/>
                  <a:pt x="966355" y="790818"/>
                </a:cubicBezTo>
                <a:cubicBezTo>
                  <a:pt x="1312719" y="671323"/>
                  <a:pt x="1776846" y="257417"/>
                  <a:pt x="2078182" y="125799"/>
                </a:cubicBezTo>
                <a:cubicBezTo>
                  <a:pt x="2379518" y="-5819"/>
                  <a:pt x="2576945" y="-2355"/>
                  <a:pt x="2774373" y="1109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0BF5ECF8-4683-4880-8E36-43AE6373DE73}"/>
              </a:ext>
            </a:extLst>
          </p:cNvPr>
          <p:cNvSpPr/>
          <p:nvPr/>
        </p:nvSpPr>
        <p:spPr bwMode="auto">
          <a:xfrm>
            <a:off x="2888673" y="3794627"/>
            <a:ext cx="2867891" cy="411746"/>
          </a:xfrm>
          <a:custGeom>
            <a:avLst/>
            <a:gdLst>
              <a:gd name="connsiteX0" fmla="*/ 0 w 2867891"/>
              <a:gd name="connsiteY0" fmla="*/ 392909 h 411746"/>
              <a:gd name="connsiteX1" fmla="*/ 1236518 w 2867891"/>
              <a:gd name="connsiteY1" fmla="*/ 372128 h 411746"/>
              <a:gd name="connsiteX2" fmla="*/ 2057400 w 2867891"/>
              <a:gd name="connsiteY2" fmla="*/ 39618 h 411746"/>
              <a:gd name="connsiteX3" fmla="*/ 2867891 w 2867891"/>
              <a:gd name="connsiteY3" fmla="*/ 18837 h 411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7891" h="411746">
                <a:moveTo>
                  <a:pt x="0" y="392909"/>
                </a:moveTo>
                <a:cubicBezTo>
                  <a:pt x="446809" y="411959"/>
                  <a:pt x="893618" y="431010"/>
                  <a:pt x="1236518" y="372128"/>
                </a:cubicBezTo>
                <a:cubicBezTo>
                  <a:pt x="1579418" y="313246"/>
                  <a:pt x="1785505" y="98500"/>
                  <a:pt x="2057400" y="39618"/>
                </a:cubicBezTo>
                <a:cubicBezTo>
                  <a:pt x="2329296" y="-19264"/>
                  <a:pt x="2598593" y="-214"/>
                  <a:pt x="2867891" y="1883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760393E5-386F-42CF-A2D2-1F6B47977FEC}"/>
              </a:ext>
            </a:extLst>
          </p:cNvPr>
          <p:cNvSpPr/>
          <p:nvPr/>
        </p:nvSpPr>
        <p:spPr bwMode="auto">
          <a:xfrm>
            <a:off x="3127664" y="4835325"/>
            <a:ext cx="2597727" cy="838111"/>
          </a:xfrm>
          <a:custGeom>
            <a:avLst/>
            <a:gdLst>
              <a:gd name="connsiteX0" fmla="*/ 0 w 2597727"/>
              <a:gd name="connsiteY0" fmla="*/ 48402 h 838111"/>
              <a:gd name="connsiteX1" fmla="*/ 966354 w 2597727"/>
              <a:gd name="connsiteY1" fmla="*/ 69184 h 838111"/>
              <a:gd name="connsiteX2" fmla="*/ 1974272 w 2597727"/>
              <a:gd name="connsiteY2" fmla="*/ 713420 h 838111"/>
              <a:gd name="connsiteX3" fmla="*/ 2597727 w 2597727"/>
              <a:gd name="connsiteY3" fmla="*/ 838111 h 8381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7727" h="838111">
                <a:moveTo>
                  <a:pt x="0" y="48402"/>
                </a:moveTo>
                <a:cubicBezTo>
                  <a:pt x="318654" y="3375"/>
                  <a:pt x="637309" y="-41652"/>
                  <a:pt x="966354" y="69184"/>
                </a:cubicBezTo>
                <a:cubicBezTo>
                  <a:pt x="1295399" y="180020"/>
                  <a:pt x="1702377" y="585266"/>
                  <a:pt x="1974272" y="713420"/>
                </a:cubicBezTo>
                <a:cubicBezTo>
                  <a:pt x="2246167" y="841574"/>
                  <a:pt x="2493818" y="817329"/>
                  <a:pt x="2597727" y="838111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258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" grpId="0" animBg="1"/>
      <p:bldP spid="3" grpId="0" animBg="1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 con confianza media">
            <a:extLst>
              <a:ext uri="{FF2B5EF4-FFF2-40B4-BE49-F238E27FC236}">
                <a16:creationId xmlns:a16="http://schemas.microsoft.com/office/drawing/2014/main" id="{6AF9D113-EE3E-4578-8EC1-18C3B154EC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02" b="2285"/>
          <a:stretch/>
        </p:blipFill>
        <p:spPr>
          <a:xfrm>
            <a:off x="-24680" y="259772"/>
            <a:ext cx="4241473" cy="6089073"/>
          </a:xfrm>
          <a:prstGeom prst="rect">
            <a:avLst/>
          </a:prstGeom>
        </p:spPr>
      </p:pic>
      <p:sp>
        <p:nvSpPr>
          <p:cNvPr id="64516" name="Text Box 3">
            <a:extLst>
              <a:ext uri="{FF2B5EF4-FFF2-40B4-BE49-F238E27FC236}">
                <a16:creationId xmlns:a16="http://schemas.microsoft.com/office/drawing/2014/main" id="{B8B6DB64-7611-4B9A-86D9-FAAD2C49C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75" y="6246813"/>
            <a:ext cx="20955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fld id="{957CEC2F-4D17-4BD2-80D3-27CDB20D58D5}" type="slidenum">
              <a:rPr lang="es-AR" altLang="es-AR" sz="1400">
                <a:latin typeface="Times New Roman" panose="02020603050405020304" pitchFamily="18" charset="0"/>
                <a:cs typeface="Arial" panose="020B0604020202020204" pitchFamily="34" charset="0"/>
              </a:rPr>
              <a:pPr algn="r" eaLnBrk="1" hangingPunct="1">
                <a:spcAft>
                  <a:spcPct val="0"/>
                </a:spcAft>
                <a:buClrTx/>
                <a:buFontTx/>
                <a:buNone/>
              </a:pPr>
              <a:t>15</a:t>
            </a:fld>
            <a:endParaRPr lang="es-AR" altLang="es-AR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64518" name="Picture 5">
            <a:extLst>
              <a:ext uri="{FF2B5EF4-FFF2-40B4-BE49-F238E27FC236}">
                <a16:creationId xmlns:a16="http://schemas.microsoft.com/office/drawing/2014/main" id="{ECAD9824-43FC-4130-8E64-BF7B55C3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387837" y="218024"/>
            <a:ext cx="5396795" cy="6639976"/>
          </a:xfrm>
          <a:prstGeom prst="rect">
            <a:avLst/>
          </a:prstGeom>
          <a:noFill/>
          <a:ln w="18000" cap="sq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9" name="AutoShape 4">
            <a:extLst>
              <a:ext uri="{FF2B5EF4-FFF2-40B4-BE49-F238E27FC236}">
                <a16:creationId xmlns:a16="http://schemas.microsoft.com/office/drawing/2014/main" id="{DE08FEBA-EB6D-4003-82E5-31F24A7C11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7728" y="908720"/>
            <a:ext cx="2880320" cy="510241"/>
          </a:xfrm>
          <a:prstGeom prst="bentConnector3">
            <a:avLst>
              <a:gd name="adj1" fmla="val 50000"/>
            </a:avLst>
          </a:prstGeom>
          <a:noFill/>
          <a:ln w="25560" cap="sq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1" name="AutoShape 4">
            <a:extLst>
              <a:ext uri="{FF2B5EF4-FFF2-40B4-BE49-F238E27FC236}">
                <a16:creationId xmlns:a16="http://schemas.microsoft.com/office/drawing/2014/main" id="{E24CE086-9D12-4A7A-BE59-0C8B723B41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7728" y="1418961"/>
            <a:ext cx="2880320" cy="857911"/>
          </a:xfrm>
          <a:prstGeom prst="bentConnector3">
            <a:avLst>
              <a:gd name="adj1" fmla="val 32684"/>
            </a:avLst>
          </a:prstGeom>
          <a:noFill/>
          <a:ln w="25560" cap="sq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7" name="AutoShape 4">
            <a:extLst>
              <a:ext uri="{FF2B5EF4-FFF2-40B4-BE49-F238E27FC236}">
                <a16:creationId xmlns:a16="http://schemas.microsoft.com/office/drawing/2014/main" id="{4DB1C7E8-0382-426D-AF71-18737FC196C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3712" y="3284984"/>
            <a:ext cx="3096343" cy="624591"/>
          </a:xfrm>
          <a:prstGeom prst="bentConnector3">
            <a:avLst>
              <a:gd name="adj1" fmla="val 50000"/>
            </a:avLst>
          </a:prstGeom>
          <a:noFill/>
          <a:ln w="25560" cap="sq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9" name="AutoShape 4">
            <a:extLst>
              <a:ext uri="{FF2B5EF4-FFF2-40B4-BE49-F238E27FC236}">
                <a16:creationId xmlns:a16="http://schemas.microsoft.com/office/drawing/2014/main" id="{4FB17E15-A809-4579-B049-7AD63BF88DE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647728" y="5775859"/>
            <a:ext cx="2952327" cy="507467"/>
          </a:xfrm>
          <a:prstGeom prst="bentConnector3">
            <a:avLst>
              <a:gd name="adj1" fmla="val 50000"/>
            </a:avLst>
          </a:prstGeom>
          <a:noFill/>
          <a:ln w="25560" cap="sq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841657C-23D5-45FF-B16F-F5E36875371F}"/>
              </a:ext>
            </a:extLst>
          </p:cNvPr>
          <p:cNvCxnSpPr/>
          <p:nvPr/>
        </p:nvCxnSpPr>
        <p:spPr>
          <a:xfrm>
            <a:off x="4594751" y="4077072"/>
            <a:ext cx="0" cy="1249182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B2B94D24-CEE4-47EA-A27C-956F3162AF88}"/>
              </a:ext>
            </a:extLst>
          </p:cNvPr>
          <p:cNvCxnSpPr>
            <a:cxnSpLocks/>
          </p:cNvCxnSpPr>
          <p:nvPr/>
        </p:nvCxnSpPr>
        <p:spPr>
          <a:xfrm>
            <a:off x="4594751" y="2420888"/>
            <a:ext cx="0" cy="624591"/>
          </a:xfrm>
          <a:prstGeom prst="line">
            <a:avLst/>
          </a:prstGeom>
          <a:ln w="3810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arcador de fecha 1">
            <a:extLst>
              <a:ext uri="{FF2B5EF4-FFF2-40B4-BE49-F238E27FC236}">
                <a16:creationId xmlns:a16="http://schemas.microsoft.com/office/drawing/2014/main" id="{BDCEA0D8-1DF0-4AA1-BDA8-760C6068370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2" name="Marcador de pie de página 2">
            <a:extLst>
              <a:ext uri="{FF2B5EF4-FFF2-40B4-BE49-F238E27FC236}">
                <a16:creationId xmlns:a16="http://schemas.microsoft.com/office/drawing/2014/main" id="{75A9F8DA-09A3-4E48-B71A-50F702D6D35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2362447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24" name="Marcador de número de diapositiva 3">
            <a:extLst>
              <a:ext uri="{FF2B5EF4-FFF2-40B4-BE49-F238E27FC236}">
                <a16:creationId xmlns:a16="http://schemas.microsoft.com/office/drawing/2014/main" id="{B2FB38A3-EA40-42C4-8036-53A9319D8F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02743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04CCF4-54C1-407E-B070-B7312890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199" y="365125"/>
            <a:ext cx="5682485" cy="13255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Aft>
                <a:spcPts val="1200"/>
              </a:spcAft>
              <a:buClrTx/>
            </a:pPr>
            <a:r>
              <a:rPr lang="es-AR" altLang="es-AR" sz="4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Bloque de registros IOCON</a:t>
            </a:r>
          </a:p>
          <a:p>
            <a:pPr defTabSz="914400" eaLnBrk="1" hangingPunct="1">
              <a:lnSpc>
                <a:spcPct val="90000"/>
              </a:lnSpc>
              <a:spcAft>
                <a:spcPts val="1200"/>
              </a:spcAft>
              <a:buClrTx/>
            </a:pPr>
            <a:r>
              <a:rPr lang="es-AR" altLang="es-AR" sz="36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(Hay un registro por PIN)</a:t>
            </a:r>
            <a:endParaRPr lang="es-AR" altLang="es-AR" sz="44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19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spcAft>
                <a:spcPts val="600"/>
              </a:spcAft>
            </a:pPr>
            <a:r>
              <a:rPr lang="en-US" altLang="es-AR" sz="1200" dirty="0">
                <a:solidFill>
                  <a:schemeClr val="tx1">
                    <a:alpha val="80000"/>
                  </a:schemeClr>
                </a:solidFill>
                <a:cs typeface="+mn-cs"/>
              </a:rPr>
              <a:t>Info2 - UTN-FRBA</a:t>
            </a:r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672693" y="6376472"/>
            <a:ext cx="455022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 eaLnBrk="1" hangingPunct="1">
              <a:spcAft>
                <a:spcPts val="600"/>
              </a:spcAft>
            </a:pPr>
            <a:r>
              <a:rPr lang="en-US" altLang="es-AR" sz="1200" kern="1200" dirty="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@2021 Ing. Marcelo Giura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43456" y="6356350"/>
            <a:ext cx="111034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 eaLnBrk="1" hangingPunct="1">
              <a:spcAft>
                <a:spcPts val="600"/>
              </a:spcAft>
            </a:pPr>
            <a:fld id="{678AB8F4-1A54-4B49-B173-43312B74B855}" type="slidenum">
              <a:rPr lang="en-US" altLang="es-AR" sz="1200">
                <a:solidFill>
                  <a:schemeClr val="bg1">
                    <a:alpha val="80000"/>
                  </a:schemeClr>
                </a:solidFill>
                <a:cs typeface="+mn-cs"/>
              </a:rPr>
              <a:pPr defTabSz="914400" eaLnBrk="1" hangingPunct="1">
                <a:spcAft>
                  <a:spcPts val="600"/>
                </a:spcAft>
              </a:pPr>
              <a:t>16</a:t>
            </a:fld>
            <a:endParaRPr lang="en-US" altLang="es-AR" sz="1200">
              <a:solidFill>
                <a:schemeClr val="bg1">
                  <a:alpha val="80000"/>
                </a:schemeClr>
              </a:solidFill>
              <a:cs typeface="+mn-cs"/>
            </a:endParaRPr>
          </a:p>
        </p:txBody>
      </p: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8F140C8B-E8ED-42FE-9A54-ABBAE7B90E47}"/>
              </a:ext>
            </a:extLst>
          </p:cNvPr>
          <p:cNvSpPr txBox="1">
            <a:spLocks/>
          </p:cNvSpPr>
          <p:nvPr/>
        </p:nvSpPr>
        <p:spPr bwMode="auto">
          <a:xfrm>
            <a:off x="263353" y="1825625"/>
            <a:ext cx="4716938" cy="3399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defTabSz="449263" rtl="0" eaLnBrk="1" fontAlgn="base" hangingPunct="1">
              <a:spcBef>
                <a:spcPts val="8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49263" rtl="0" eaLnBrk="1" fontAlgn="base" hangingPunct="1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49263" rtl="0" eaLnBrk="1" fontAlgn="base" hangingPunct="1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49263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49263" rtl="0" eaLnBrk="1" fontAlgn="base" hangingPunct="1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>
              <a:lnSpc>
                <a:spcPct val="90000"/>
              </a:lnSpc>
              <a:buSzPct val="45000"/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chemeClr val="tx1"/>
                </a:solidFill>
              </a:rPr>
              <a:t>Las siguientes características eléctricas son configurables por pin:</a:t>
            </a:r>
          </a:p>
          <a:p>
            <a:pPr marL="0" indent="0" defTabSz="914400">
              <a:lnSpc>
                <a:spcPct val="90000"/>
              </a:lnSpc>
              <a:buSzPct val="45000"/>
              <a:buFont typeface="Arial" panose="020B0604020202020204" pitchFamily="34" charset="0"/>
              <a:buChar char="•"/>
            </a:pPr>
            <a:endParaRPr lang="es-AR" sz="2000" dirty="0">
              <a:solidFill>
                <a:schemeClr val="tx1"/>
              </a:solidFill>
            </a:endParaRPr>
          </a:p>
          <a:p>
            <a:pPr defTabSz="914400">
              <a:lnSpc>
                <a:spcPct val="90000"/>
              </a:lnSpc>
              <a:buClr>
                <a:schemeClr val="tx1"/>
              </a:buClr>
              <a:buSzPct val="45000"/>
              <a:buFont typeface="Courier New" panose="02070309020205020404" pitchFamily="49" charset="0"/>
              <a:buChar char="o"/>
            </a:pPr>
            <a:r>
              <a:rPr lang="es-AR" sz="2000" dirty="0">
                <a:solidFill>
                  <a:schemeClr val="tx1"/>
                </a:solidFill>
              </a:rPr>
              <a:t>Resistencia </a:t>
            </a:r>
            <a:r>
              <a:rPr lang="es-AR" sz="2000" dirty="0" err="1">
                <a:solidFill>
                  <a:schemeClr val="tx1"/>
                </a:solidFill>
              </a:rPr>
              <a:t>Pull</a:t>
            </a:r>
            <a:r>
              <a:rPr lang="es-AR" sz="2000" dirty="0">
                <a:solidFill>
                  <a:schemeClr val="tx1"/>
                </a:solidFill>
              </a:rPr>
              <a:t>-up / </a:t>
            </a:r>
            <a:r>
              <a:rPr lang="es-AR" sz="2000" dirty="0" err="1">
                <a:solidFill>
                  <a:schemeClr val="tx1"/>
                </a:solidFill>
              </a:rPr>
              <a:t>Pull-down</a:t>
            </a:r>
            <a:r>
              <a:rPr lang="es-AR" sz="2000" dirty="0">
                <a:solidFill>
                  <a:schemeClr val="tx1"/>
                </a:solidFill>
              </a:rPr>
              <a:t>.</a:t>
            </a:r>
          </a:p>
          <a:p>
            <a:pPr defTabSz="914400">
              <a:lnSpc>
                <a:spcPct val="90000"/>
              </a:lnSpc>
              <a:buClr>
                <a:schemeClr val="tx1"/>
              </a:buClr>
              <a:buSzPct val="45000"/>
              <a:buFont typeface="Courier New" panose="02070309020205020404" pitchFamily="49" charset="0"/>
              <a:buChar char="o"/>
            </a:pPr>
            <a:r>
              <a:rPr lang="es-AR" sz="2000" dirty="0">
                <a:solidFill>
                  <a:schemeClr val="tx1"/>
                </a:solidFill>
              </a:rPr>
              <a:t>Modo Open-</a:t>
            </a:r>
            <a:r>
              <a:rPr lang="es-AR" sz="2000" dirty="0" err="1">
                <a:solidFill>
                  <a:schemeClr val="tx1"/>
                </a:solidFill>
              </a:rPr>
              <a:t>drain</a:t>
            </a:r>
            <a:r>
              <a:rPr lang="es-AR" sz="2000" dirty="0">
                <a:solidFill>
                  <a:schemeClr val="tx1"/>
                </a:solidFill>
              </a:rPr>
              <a:t>.</a:t>
            </a:r>
          </a:p>
          <a:p>
            <a:pPr defTabSz="914400">
              <a:lnSpc>
                <a:spcPct val="90000"/>
              </a:lnSpc>
              <a:buClr>
                <a:schemeClr val="tx1"/>
              </a:buClr>
              <a:buSzPct val="45000"/>
              <a:buFont typeface="Courier New" panose="02070309020205020404" pitchFamily="49" charset="0"/>
              <a:buChar char="o"/>
            </a:pPr>
            <a:r>
              <a:rPr lang="es-AR" sz="2000" dirty="0">
                <a:solidFill>
                  <a:schemeClr val="tx1"/>
                </a:solidFill>
              </a:rPr>
              <a:t>Entradas con histéresis.</a:t>
            </a:r>
          </a:p>
          <a:p>
            <a:pPr defTabSz="914400">
              <a:lnSpc>
                <a:spcPct val="90000"/>
              </a:lnSpc>
              <a:buClr>
                <a:schemeClr val="tx1"/>
              </a:buClr>
              <a:buSzPct val="45000"/>
              <a:buFont typeface="Courier New" panose="02070309020205020404" pitchFamily="49" charset="0"/>
              <a:buChar char="o"/>
            </a:pPr>
            <a:r>
              <a:rPr lang="es-AR" sz="2000" dirty="0">
                <a:solidFill>
                  <a:schemeClr val="tx1"/>
                </a:solidFill>
              </a:rPr>
              <a:t>Filtro digital con constante de tiempo programable.</a:t>
            </a:r>
          </a:p>
          <a:p>
            <a:pPr defTabSz="914400">
              <a:lnSpc>
                <a:spcPct val="90000"/>
              </a:lnSpc>
              <a:buClr>
                <a:schemeClr val="tx1"/>
              </a:buClr>
              <a:buSzPct val="45000"/>
              <a:buFont typeface="Courier New" panose="02070309020205020404" pitchFamily="49" charset="0"/>
              <a:buChar char="o"/>
            </a:pPr>
            <a:r>
              <a:rPr lang="es-AR" sz="2000" dirty="0">
                <a:solidFill>
                  <a:schemeClr val="tx1"/>
                </a:solidFill>
              </a:rPr>
              <a:t>Modo analógico (solo válido para conjunto de pines según hoja de datos).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CAE2E4F-6C05-475C-B650-DB4E8E37C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703" y="1075905"/>
            <a:ext cx="4301278" cy="2739624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FBAC758-74C0-405C-8B75-32D493354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974" y="4682104"/>
            <a:ext cx="4203524" cy="1086078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F4F254D-4B2D-4A5F-B078-0478B754223C}"/>
              </a:ext>
            </a:extLst>
          </p:cNvPr>
          <p:cNvCxnSpPr>
            <a:stCxn id="14" idx="2"/>
            <a:endCxn id="15" idx="0"/>
          </p:cNvCxnSpPr>
          <p:nvPr/>
        </p:nvCxnSpPr>
        <p:spPr bwMode="auto">
          <a:xfrm>
            <a:off x="9356342" y="3815529"/>
            <a:ext cx="14394" cy="866575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55242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74" name="Marcador de fecha 2">
            <a:extLst>
              <a:ext uri="{FF2B5EF4-FFF2-40B4-BE49-F238E27FC236}">
                <a16:creationId xmlns:a16="http://schemas.microsoft.com/office/drawing/2014/main" id="{3016AACE-820C-4D0D-B06E-18BA990BEB03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321733" y="5626100"/>
            <a:ext cx="2568811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buClrTx/>
              <a:buFontTx/>
              <a:buNone/>
            </a:pPr>
            <a:r>
              <a:rPr lang="en-US" altLang="es-ES" sz="1200">
                <a:solidFill>
                  <a:srgbClr val="FFFFFF"/>
                </a:solidFill>
                <a:latin typeface="+mn-lt"/>
                <a:cs typeface="+mn-cs"/>
              </a:rPr>
              <a:t>UTN-FRBA</a:t>
            </a:r>
          </a:p>
        </p:txBody>
      </p:sp>
      <p:sp>
        <p:nvSpPr>
          <p:cNvPr id="3075" name="Marcador de pie de página 3">
            <a:extLst>
              <a:ext uri="{FF2B5EF4-FFF2-40B4-BE49-F238E27FC236}">
                <a16:creationId xmlns:a16="http://schemas.microsoft.com/office/drawing/2014/main" id="{E0067F45-5C6B-42D1-B725-CC9E11176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733" y="5991225"/>
            <a:ext cx="2568811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n-US" altLang="es-ES" sz="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Info II – IR2001</a:t>
            </a:r>
          </a:p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n-US" altLang="es-ES" sz="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Gabriel Soccodato</a:t>
            </a: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76" name="Rectangle 1">
            <a:extLst>
              <a:ext uri="{FF2B5EF4-FFF2-40B4-BE49-F238E27FC236}">
                <a16:creationId xmlns:a16="http://schemas.microsoft.com/office/drawing/2014/main" id="{A638044F-FD57-40C8-B656-020B8C896D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68348" y="1931726"/>
            <a:ext cx="5782716" cy="311300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E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Antes de meternos con el IOCON ….</a:t>
            </a:r>
            <a:br>
              <a:rPr lang="es-AR" altLang="es-ES" sz="36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</a:br>
            <a:br>
              <a:rPr lang="es-AR" altLang="es-E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</a:br>
            <a:r>
              <a:rPr lang="es-AR" altLang="es-ES" sz="3600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Modos eléctricos usados comúnmente en GPIO de microcontroladores</a:t>
            </a: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fecha 3">
            <a:extLst>
              <a:ext uri="{FF2B5EF4-FFF2-40B4-BE49-F238E27FC236}">
                <a16:creationId xmlns:a16="http://schemas.microsoft.com/office/drawing/2014/main" id="{C8EE0325-AD72-4A49-9C69-8F4B07E73AF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5123" name="Marcador de pie de página 4">
            <a:extLst>
              <a:ext uri="{FF2B5EF4-FFF2-40B4-BE49-F238E27FC236}">
                <a16:creationId xmlns:a16="http://schemas.microsoft.com/office/drawing/2014/main" id="{6650142D-9B15-4782-B038-74563ECC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FFFFFF"/>
                </a:solidFill>
              </a:rPr>
              <a:t> 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II – IR2001</a:t>
            </a:r>
          </a:p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5F73E688-A13A-4D86-8F81-1BB4F4411D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394145" y="4434702"/>
            <a:ext cx="5584825" cy="1152128"/>
          </a:xfrm>
        </p:spPr>
        <p:txBody>
          <a:bodyPr/>
          <a:lstStyle/>
          <a:p>
            <a:pPr marL="341313" indent="-341313">
              <a:spcBef>
                <a:spcPts val="70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2800" dirty="0"/>
              <a:t>Permiten recibir estímulos del mundo exterior y accionar sobre él</a:t>
            </a:r>
          </a:p>
        </p:txBody>
      </p:sp>
      <p:pic>
        <p:nvPicPr>
          <p:cNvPr id="4099" name="Picture 3">
            <a:extLst>
              <a:ext uri="{FF2B5EF4-FFF2-40B4-BE49-F238E27FC236}">
                <a16:creationId xmlns:a16="http://schemas.microsoft.com/office/drawing/2014/main" id="{2ABA4C00-84A8-4932-8330-8FB24509C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8" y="2389859"/>
            <a:ext cx="5457812" cy="36314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906F9A0-BADE-40CE-95AB-4CCA89F11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52" y="569969"/>
            <a:ext cx="4989705" cy="3168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31BBB441-5267-4359-B29C-14758E27D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219816"/>
            <a:ext cx="4766020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GPIO: Generalidades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1666AAE-0506-4E5F-9C53-FB82703E33AE}"/>
              </a:ext>
            </a:extLst>
          </p:cNvPr>
          <p:cNvSpPr txBox="1"/>
          <p:nvPr/>
        </p:nvSpPr>
        <p:spPr>
          <a:xfrm>
            <a:off x="41192" y="953759"/>
            <a:ext cx="62345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1313" indent="-341313">
              <a:spcBef>
                <a:spcPts val="70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2400" dirty="0">
                <a:solidFill>
                  <a:schemeClr val="tx1"/>
                </a:solidFill>
              </a:rPr>
              <a:t>Los pines de GPIO (Entradas y Salidas de propósito general) son los periféricos más sencillos de un microcontrolador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Marcador de fecha 3">
            <a:extLst>
              <a:ext uri="{FF2B5EF4-FFF2-40B4-BE49-F238E27FC236}">
                <a16:creationId xmlns:a16="http://schemas.microsoft.com/office/drawing/2014/main" id="{C8EE0325-AD72-4A49-9C69-8F4B07E73AF9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5123" name="Marcador de pie de página 4">
            <a:extLst>
              <a:ext uri="{FF2B5EF4-FFF2-40B4-BE49-F238E27FC236}">
                <a16:creationId xmlns:a16="http://schemas.microsoft.com/office/drawing/2014/main" id="{6650142D-9B15-4782-B038-74563ECC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FFFFFF"/>
                </a:solidFill>
              </a:rPr>
              <a:t> 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II – IR2001</a:t>
            </a:r>
          </a:p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31BBB441-5267-4359-B29C-14758E27D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219816"/>
            <a:ext cx="8640960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¿Cómo está constituido un pin GPIO?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EFD3A76-33B7-4231-9CFC-9535AA98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1127585"/>
            <a:ext cx="3535986" cy="19356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49F701-9F36-4F1C-966C-7F7932147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58" y="3815700"/>
            <a:ext cx="5049221" cy="180622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86CCE06-B33A-4B29-8FE2-3F71EEBCC3BD}"/>
              </a:ext>
            </a:extLst>
          </p:cNvPr>
          <p:cNvSpPr txBox="1"/>
          <p:nvPr/>
        </p:nvSpPr>
        <p:spPr>
          <a:xfrm>
            <a:off x="5519936" y="1409923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tx1"/>
                </a:solidFill>
              </a:rPr>
              <a:t>Un pin GPIO tiene dos búferes principales de entrada y salida que están controlados por el pin de habilitación. </a:t>
            </a:r>
          </a:p>
          <a:p>
            <a:r>
              <a:rPr lang="es-AR" dirty="0">
                <a:solidFill>
                  <a:schemeClr val="tx1"/>
                </a:solidFill>
              </a:rPr>
              <a:t>Si </a:t>
            </a:r>
            <a:r>
              <a:rPr lang="es-AR" dirty="0" err="1">
                <a:solidFill>
                  <a:schemeClr val="tx1"/>
                </a:solidFill>
              </a:rPr>
              <a:t>Enable</a:t>
            </a:r>
            <a:r>
              <a:rPr lang="es-AR" dirty="0">
                <a:solidFill>
                  <a:schemeClr val="tx1"/>
                </a:solidFill>
              </a:rPr>
              <a:t> es 1, GPIO se configura como entrada y si es 0, se configura como salida. </a:t>
            </a: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557E046A-055B-47DD-A5EB-EE2787020ABC}"/>
              </a:ext>
            </a:extLst>
          </p:cNvPr>
          <p:cNvSpPr/>
          <p:nvPr/>
        </p:nvSpPr>
        <p:spPr bwMode="auto">
          <a:xfrm>
            <a:off x="8400256" y="2780928"/>
            <a:ext cx="432048" cy="864096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C17731FD-AFBE-447E-83B4-32875C9D4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00" y="3511666"/>
            <a:ext cx="4896544" cy="2521946"/>
          </a:xfrm>
          <a:prstGeom prst="rect">
            <a:avLst/>
          </a:prstGeom>
        </p:spPr>
      </p:pic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EC99C191-F29B-44CD-97E1-BCF3C8B32EC4}"/>
              </a:ext>
            </a:extLst>
          </p:cNvPr>
          <p:cNvSpPr/>
          <p:nvPr/>
        </p:nvSpPr>
        <p:spPr bwMode="auto">
          <a:xfrm rot="5400000">
            <a:off x="5807967" y="4399189"/>
            <a:ext cx="432048" cy="864096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0790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9" name="Group 3">
            <a:extLst>
              <a:ext uri="{FF2B5EF4-FFF2-40B4-BE49-F238E27FC236}">
                <a16:creationId xmlns:a16="http://schemas.microsoft.com/office/drawing/2014/main" id="{41C1BA77-0E24-43B6-ACAD-9C68C115741B}"/>
              </a:ext>
            </a:extLst>
          </p:cNvPr>
          <p:cNvGrpSpPr>
            <a:grpSpLocks/>
          </p:cNvGrpSpPr>
          <p:nvPr/>
        </p:nvGrpSpPr>
        <p:grpSpPr bwMode="auto">
          <a:xfrm>
            <a:off x="8112126" y="3068638"/>
            <a:ext cx="2017713" cy="914400"/>
            <a:chOff x="4150" y="1933"/>
            <a:chExt cx="1271" cy="576"/>
          </a:xfrm>
        </p:grpSpPr>
        <p:pic>
          <p:nvPicPr>
            <p:cNvPr id="10294" name="Picture 4">
              <a:extLst>
                <a:ext uri="{FF2B5EF4-FFF2-40B4-BE49-F238E27FC236}">
                  <a16:creationId xmlns:a16="http://schemas.microsoft.com/office/drawing/2014/main" id="{A1A890AD-9B0C-4B13-A141-4FFFC7D569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1933"/>
              <a:ext cx="318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295" name="Picture 5">
              <a:extLst>
                <a:ext uri="{FF2B5EF4-FFF2-40B4-BE49-F238E27FC236}">
                  <a16:creationId xmlns:a16="http://schemas.microsoft.com/office/drawing/2014/main" id="{D6E4A4D1-78B3-4E02-AAF8-75243DA7E4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9" y="1978"/>
              <a:ext cx="312" cy="5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9222" name="Picture 6">
            <a:extLst>
              <a:ext uri="{FF2B5EF4-FFF2-40B4-BE49-F238E27FC236}">
                <a16:creationId xmlns:a16="http://schemas.microsoft.com/office/drawing/2014/main" id="{4CC31F97-8FAB-4CCE-8009-EA109ADDB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4539" y="3141664"/>
            <a:ext cx="5048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46" name="Group 7">
            <a:extLst>
              <a:ext uri="{FF2B5EF4-FFF2-40B4-BE49-F238E27FC236}">
                <a16:creationId xmlns:a16="http://schemas.microsoft.com/office/drawing/2014/main" id="{53A7ECE6-DA8B-4C4D-A025-E514EC9DEB35}"/>
              </a:ext>
            </a:extLst>
          </p:cNvPr>
          <p:cNvGrpSpPr>
            <a:grpSpLocks/>
          </p:cNvGrpSpPr>
          <p:nvPr/>
        </p:nvGrpSpPr>
        <p:grpSpPr bwMode="auto">
          <a:xfrm>
            <a:off x="8555038" y="3284539"/>
            <a:ext cx="1143000" cy="350837"/>
            <a:chOff x="4429" y="2069"/>
            <a:chExt cx="720" cy="221"/>
          </a:xfrm>
        </p:grpSpPr>
        <p:sp>
          <p:nvSpPr>
            <p:cNvPr id="10286" name="Rectangle 8">
              <a:extLst>
                <a:ext uri="{FF2B5EF4-FFF2-40B4-BE49-F238E27FC236}">
                  <a16:creationId xmlns:a16="http://schemas.microsoft.com/office/drawing/2014/main" id="{EE5D5E3E-04AD-499B-AB06-170CE67CFC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9" y="2069"/>
              <a:ext cx="85" cy="221"/>
            </a:xfrm>
            <a:prstGeom prst="rect">
              <a:avLst/>
            </a:prstGeom>
            <a:noFill/>
            <a:ln w="25560" cap="sq">
              <a:solidFill>
                <a:srgbClr val="21596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/>
            </a:p>
          </p:txBody>
        </p:sp>
        <p:sp>
          <p:nvSpPr>
            <p:cNvPr id="10287" name="Rectangle 9">
              <a:extLst>
                <a:ext uri="{FF2B5EF4-FFF2-40B4-BE49-F238E27FC236}">
                  <a16:creationId xmlns:a16="http://schemas.microsoft.com/office/drawing/2014/main" id="{8634B642-93B9-4EBA-88E5-8ECE84DA3C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0" y="2069"/>
              <a:ext cx="85" cy="221"/>
            </a:xfrm>
            <a:prstGeom prst="rect">
              <a:avLst/>
            </a:prstGeom>
            <a:noFill/>
            <a:ln w="25560" cap="sq">
              <a:solidFill>
                <a:srgbClr val="21596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/>
            </a:p>
          </p:txBody>
        </p:sp>
        <p:sp>
          <p:nvSpPr>
            <p:cNvPr id="10288" name="Rectangle 10">
              <a:extLst>
                <a:ext uri="{FF2B5EF4-FFF2-40B4-BE49-F238E27FC236}">
                  <a16:creationId xmlns:a16="http://schemas.microsoft.com/office/drawing/2014/main" id="{CE4A2FF0-E948-441B-817B-27D669343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1" y="2069"/>
              <a:ext cx="84" cy="221"/>
            </a:xfrm>
            <a:prstGeom prst="rect">
              <a:avLst/>
            </a:prstGeom>
            <a:noFill/>
            <a:ln w="25560" cap="sq">
              <a:solidFill>
                <a:srgbClr val="21596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/>
            </a:p>
          </p:txBody>
        </p:sp>
        <p:sp>
          <p:nvSpPr>
            <p:cNvPr id="10289" name="Rectangle 11">
              <a:extLst>
                <a:ext uri="{FF2B5EF4-FFF2-40B4-BE49-F238E27FC236}">
                  <a16:creationId xmlns:a16="http://schemas.microsoft.com/office/drawing/2014/main" id="{DC65D298-8E38-44F4-A9FE-DCBD71672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1" y="2069"/>
              <a:ext cx="85" cy="221"/>
            </a:xfrm>
            <a:prstGeom prst="rect">
              <a:avLst/>
            </a:prstGeom>
            <a:noFill/>
            <a:ln w="25560" cap="sq">
              <a:solidFill>
                <a:srgbClr val="21596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/>
            </a:p>
          </p:txBody>
        </p:sp>
        <p:sp>
          <p:nvSpPr>
            <p:cNvPr id="10290" name="Rectangle 12">
              <a:extLst>
                <a:ext uri="{FF2B5EF4-FFF2-40B4-BE49-F238E27FC236}">
                  <a16:creationId xmlns:a16="http://schemas.microsoft.com/office/drawing/2014/main" id="{CF5E887A-FD45-4B75-A93A-3CEACFAA9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" y="2069"/>
              <a:ext cx="85" cy="221"/>
            </a:xfrm>
            <a:prstGeom prst="rect">
              <a:avLst/>
            </a:prstGeom>
            <a:noFill/>
            <a:ln w="25560" cap="sq">
              <a:solidFill>
                <a:srgbClr val="21596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/>
            </a:p>
          </p:txBody>
        </p:sp>
        <p:sp>
          <p:nvSpPr>
            <p:cNvPr id="10291" name="Rectangle 13">
              <a:extLst>
                <a:ext uri="{FF2B5EF4-FFF2-40B4-BE49-F238E27FC236}">
                  <a16:creationId xmlns:a16="http://schemas.microsoft.com/office/drawing/2014/main" id="{F089D8A1-0017-48A3-87C7-3332F5041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" y="2069"/>
              <a:ext cx="85" cy="221"/>
            </a:xfrm>
            <a:prstGeom prst="rect">
              <a:avLst/>
            </a:prstGeom>
            <a:noFill/>
            <a:ln w="25560" cap="sq">
              <a:solidFill>
                <a:srgbClr val="21596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/>
            </a:p>
          </p:txBody>
        </p:sp>
        <p:sp>
          <p:nvSpPr>
            <p:cNvPr id="10292" name="Rectangle 14">
              <a:extLst>
                <a:ext uri="{FF2B5EF4-FFF2-40B4-BE49-F238E27FC236}">
                  <a16:creationId xmlns:a16="http://schemas.microsoft.com/office/drawing/2014/main" id="{6BAF9436-2AE9-402F-ACE1-39686A8131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74" y="2069"/>
              <a:ext cx="84" cy="221"/>
            </a:xfrm>
            <a:prstGeom prst="rect">
              <a:avLst/>
            </a:prstGeom>
            <a:noFill/>
            <a:ln w="25560" cap="sq">
              <a:solidFill>
                <a:srgbClr val="21596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/>
            </a:p>
          </p:txBody>
        </p:sp>
        <p:sp>
          <p:nvSpPr>
            <p:cNvPr id="10293" name="Rectangle 15">
              <a:extLst>
                <a:ext uri="{FF2B5EF4-FFF2-40B4-BE49-F238E27FC236}">
                  <a16:creationId xmlns:a16="http://schemas.microsoft.com/office/drawing/2014/main" id="{248C4F2C-C98D-4BC8-A642-B881E5895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2069"/>
              <a:ext cx="85" cy="221"/>
            </a:xfrm>
            <a:prstGeom prst="rect">
              <a:avLst/>
            </a:prstGeom>
            <a:noFill/>
            <a:ln w="25560" cap="sq">
              <a:solidFill>
                <a:srgbClr val="215968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/>
            </a:p>
          </p:txBody>
        </p:sp>
      </p:grpSp>
      <p:grpSp>
        <p:nvGrpSpPr>
          <p:cNvPr id="9232" name="Group 16">
            <a:extLst>
              <a:ext uri="{FF2B5EF4-FFF2-40B4-BE49-F238E27FC236}">
                <a16:creationId xmlns:a16="http://schemas.microsoft.com/office/drawing/2014/main" id="{47444520-E258-4089-A672-9A23821C3E45}"/>
              </a:ext>
            </a:extLst>
          </p:cNvPr>
          <p:cNvGrpSpPr>
            <a:grpSpLocks/>
          </p:cNvGrpSpPr>
          <p:nvPr/>
        </p:nvGrpSpPr>
        <p:grpSpPr bwMode="auto">
          <a:xfrm>
            <a:off x="4667251" y="3068638"/>
            <a:ext cx="3878263" cy="914400"/>
            <a:chOff x="1980" y="1933"/>
            <a:chExt cx="2443" cy="576"/>
          </a:xfrm>
        </p:grpSpPr>
        <p:pic>
          <p:nvPicPr>
            <p:cNvPr id="10260" name="Picture 17">
              <a:extLst>
                <a:ext uri="{FF2B5EF4-FFF2-40B4-BE49-F238E27FC236}">
                  <a16:creationId xmlns:a16="http://schemas.microsoft.com/office/drawing/2014/main" id="{2F530261-D741-446C-9D20-E42D299322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" y="1933"/>
              <a:ext cx="318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0261" name="Group 18">
              <a:extLst>
                <a:ext uri="{FF2B5EF4-FFF2-40B4-BE49-F238E27FC236}">
                  <a16:creationId xmlns:a16="http://schemas.microsoft.com/office/drawing/2014/main" id="{25E9D4E7-8818-4D5E-BB01-CAD16FAC4E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2" y="2069"/>
              <a:ext cx="2171" cy="221"/>
              <a:chOff x="2252" y="2069"/>
              <a:chExt cx="2171" cy="221"/>
            </a:xfrm>
          </p:grpSpPr>
          <p:sp>
            <p:nvSpPr>
              <p:cNvPr id="10262" name="Rectangle 19">
                <a:extLst>
                  <a:ext uri="{FF2B5EF4-FFF2-40B4-BE49-F238E27FC236}">
                    <a16:creationId xmlns:a16="http://schemas.microsoft.com/office/drawing/2014/main" id="{8FC6F0C0-636C-466C-8129-5A2B7A90E3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2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63" name="Rectangle 20">
                <a:extLst>
                  <a:ext uri="{FF2B5EF4-FFF2-40B4-BE49-F238E27FC236}">
                    <a16:creationId xmlns:a16="http://schemas.microsoft.com/office/drawing/2014/main" id="{8837AE3E-7B3A-4CFA-A2AB-791E798F43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3" y="2069"/>
                <a:ext cx="84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64" name="Rectangle 21">
                <a:extLst>
                  <a:ext uri="{FF2B5EF4-FFF2-40B4-BE49-F238E27FC236}">
                    <a16:creationId xmlns:a16="http://schemas.microsoft.com/office/drawing/2014/main" id="{8C962ACC-A738-46CF-9B02-EB62F2E41A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3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65" name="Rectangle 22">
                <a:extLst>
                  <a:ext uri="{FF2B5EF4-FFF2-40B4-BE49-F238E27FC236}">
                    <a16:creationId xmlns:a16="http://schemas.microsoft.com/office/drawing/2014/main" id="{31B75ACB-E569-4D52-BF97-81A390BC53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66" name="Rectangle 23">
                <a:extLst>
                  <a:ext uri="{FF2B5EF4-FFF2-40B4-BE49-F238E27FC236}">
                    <a16:creationId xmlns:a16="http://schemas.microsoft.com/office/drawing/2014/main" id="{074CB1D6-2858-49E8-8150-156181C0C1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5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67" name="Rectangle 24">
                <a:extLst>
                  <a:ext uri="{FF2B5EF4-FFF2-40B4-BE49-F238E27FC236}">
                    <a16:creationId xmlns:a16="http://schemas.microsoft.com/office/drawing/2014/main" id="{6DCA7C4D-79B6-4A20-A182-515E5220E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6" y="2069"/>
                <a:ext cx="84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68" name="Rectangle 25">
                <a:extLst>
                  <a:ext uri="{FF2B5EF4-FFF2-40B4-BE49-F238E27FC236}">
                    <a16:creationId xmlns:a16="http://schemas.microsoft.com/office/drawing/2014/main" id="{790BA8AD-BA0F-4F30-B302-CCA76FAE8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6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69" name="Rectangle 26">
                <a:extLst>
                  <a:ext uri="{FF2B5EF4-FFF2-40B4-BE49-F238E27FC236}">
                    <a16:creationId xmlns:a16="http://schemas.microsoft.com/office/drawing/2014/main" id="{A24BA2C4-0288-49F3-BF7D-6833EAE18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7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0" name="Rectangle 27">
                <a:extLst>
                  <a:ext uri="{FF2B5EF4-FFF2-40B4-BE49-F238E27FC236}">
                    <a16:creationId xmlns:a16="http://schemas.microsoft.com/office/drawing/2014/main" id="{E5A6D3C0-1D15-4F00-A03A-C4A119DCEE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8" y="2069"/>
                <a:ext cx="84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1" name="Rectangle 28">
                <a:extLst>
                  <a:ext uri="{FF2B5EF4-FFF2-40B4-BE49-F238E27FC236}">
                    <a16:creationId xmlns:a16="http://schemas.microsoft.com/office/drawing/2014/main" id="{57C35F94-889F-4B65-BB0A-B0BE91933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8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2" name="Rectangle 29">
                <a:extLst>
                  <a:ext uri="{FF2B5EF4-FFF2-40B4-BE49-F238E27FC236}">
                    <a16:creationId xmlns:a16="http://schemas.microsoft.com/office/drawing/2014/main" id="{6A66917B-C86D-4360-B6DD-D5BD101F44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9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3" name="Rectangle 30">
                <a:extLst>
                  <a:ext uri="{FF2B5EF4-FFF2-40B4-BE49-F238E27FC236}">
                    <a16:creationId xmlns:a16="http://schemas.microsoft.com/office/drawing/2014/main" id="{8DF51D3E-4CFB-4FEB-A7AC-2A113B2088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0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4" name="Rectangle 31">
                <a:extLst>
                  <a:ext uri="{FF2B5EF4-FFF2-40B4-BE49-F238E27FC236}">
                    <a16:creationId xmlns:a16="http://schemas.microsoft.com/office/drawing/2014/main" id="{B58DEE41-CABF-499F-B914-32A4F9C9B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" y="2069"/>
                <a:ext cx="84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5" name="Rectangle 32">
                <a:extLst>
                  <a:ext uri="{FF2B5EF4-FFF2-40B4-BE49-F238E27FC236}">
                    <a16:creationId xmlns:a16="http://schemas.microsoft.com/office/drawing/2014/main" id="{BEDD6707-D1FF-4B20-8C84-1D8A0E88B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1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6" name="Rectangle 33">
                <a:extLst>
                  <a:ext uri="{FF2B5EF4-FFF2-40B4-BE49-F238E27FC236}">
                    <a16:creationId xmlns:a16="http://schemas.microsoft.com/office/drawing/2014/main" id="{74077BF9-5239-4F65-82E2-B4B443F5E5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2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7" name="Rectangle 34">
                <a:extLst>
                  <a:ext uri="{FF2B5EF4-FFF2-40B4-BE49-F238E27FC236}">
                    <a16:creationId xmlns:a16="http://schemas.microsoft.com/office/drawing/2014/main" id="{B5661849-15BA-45A1-BFEB-403BEB5E20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13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8" name="Rectangle 35">
                <a:extLst>
                  <a:ext uri="{FF2B5EF4-FFF2-40B4-BE49-F238E27FC236}">
                    <a16:creationId xmlns:a16="http://schemas.microsoft.com/office/drawing/2014/main" id="{B392800E-EEC5-4652-938B-A4C9D923A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4" y="2069"/>
                <a:ext cx="84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79" name="Rectangle 36">
                <a:extLst>
                  <a:ext uri="{FF2B5EF4-FFF2-40B4-BE49-F238E27FC236}">
                    <a16:creationId xmlns:a16="http://schemas.microsoft.com/office/drawing/2014/main" id="{156F0997-01B8-4C5F-AEF2-75547E3457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4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80" name="Rectangle 37">
                <a:extLst>
                  <a:ext uri="{FF2B5EF4-FFF2-40B4-BE49-F238E27FC236}">
                    <a16:creationId xmlns:a16="http://schemas.microsoft.com/office/drawing/2014/main" id="{366679DF-E73F-4EE2-BADF-668E287CB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5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81" name="Rectangle 38">
                <a:extLst>
                  <a:ext uri="{FF2B5EF4-FFF2-40B4-BE49-F238E27FC236}">
                    <a16:creationId xmlns:a16="http://schemas.microsoft.com/office/drawing/2014/main" id="{22804AC8-D6DA-49E0-A588-24E633498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76" y="2069"/>
                <a:ext cx="84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82" name="Rectangle 39">
                <a:extLst>
                  <a:ext uri="{FF2B5EF4-FFF2-40B4-BE49-F238E27FC236}">
                    <a16:creationId xmlns:a16="http://schemas.microsoft.com/office/drawing/2014/main" id="{9E311BF1-4C00-429F-A000-D89B51AF4F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83" name="Rectangle 40">
                <a:extLst>
                  <a:ext uri="{FF2B5EF4-FFF2-40B4-BE49-F238E27FC236}">
                    <a16:creationId xmlns:a16="http://schemas.microsoft.com/office/drawing/2014/main" id="{BAB521B8-7BBA-4834-A562-370507FA85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7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84" name="Rectangle 41">
                <a:extLst>
                  <a:ext uri="{FF2B5EF4-FFF2-40B4-BE49-F238E27FC236}">
                    <a16:creationId xmlns:a16="http://schemas.microsoft.com/office/drawing/2014/main" id="{86127FAD-3A64-4178-9739-E268E9332B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8" y="2069"/>
                <a:ext cx="85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  <p:sp>
            <p:nvSpPr>
              <p:cNvPr id="10285" name="Rectangle 42">
                <a:extLst>
                  <a:ext uri="{FF2B5EF4-FFF2-40B4-BE49-F238E27FC236}">
                    <a16:creationId xmlns:a16="http://schemas.microsoft.com/office/drawing/2014/main" id="{671F4EBD-0C0F-4190-BD5D-B2035DE811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9" y="2069"/>
                <a:ext cx="84" cy="221"/>
              </a:xfrm>
              <a:prstGeom prst="rect">
                <a:avLst/>
              </a:prstGeom>
              <a:noFill/>
              <a:ln w="25560" cap="sq">
                <a:solidFill>
                  <a:srgbClr val="215968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/>
              </a:p>
            </p:txBody>
          </p:sp>
        </p:grpSp>
      </p:grpSp>
      <p:pic>
        <p:nvPicPr>
          <p:cNvPr id="10248" name="Picture 43">
            <a:extLst>
              <a:ext uri="{FF2B5EF4-FFF2-40B4-BE49-F238E27FC236}">
                <a16:creationId xmlns:a16="http://schemas.microsoft.com/office/drawing/2014/main" id="{A3961982-219D-417F-AB8A-385C705D1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1497017"/>
            <a:ext cx="38528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60" name="Picture 44">
            <a:extLst>
              <a:ext uri="{FF2B5EF4-FFF2-40B4-BE49-F238E27FC236}">
                <a16:creationId xmlns:a16="http://schemas.microsoft.com/office/drawing/2014/main" id="{53B91404-87F4-44AB-BB95-905516B48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597" y="1953564"/>
            <a:ext cx="310832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0" name="Picture 45">
            <a:extLst>
              <a:ext uri="{FF2B5EF4-FFF2-40B4-BE49-F238E27FC236}">
                <a16:creationId xmlns:a16="http://schemas.microsoft.com/office/drawing/2014/main" id="{331AE3E9-128D-4C93-9A26-E2DD5980B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20" y="656432"/>
            <a:ext cx="2543175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62" name="Picture 46">
            <a:extLst>
              <a:ext uri="{FF2B5EF4-FFF2-40B4-BE49-F238E27FC236}">
                <a16:creationId xmlns:a16="http://schemas.microsoft.com/office/drawing/2014/main" id="{4D59E8C9-92CC-403B-9DCD-764524A23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3987555"/>
            <a:ext cx="3041650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63" name="Picture 47">
            <a:extLst>
              <a:ext uri="{FF2B5EF4-FFF2-40B4-BE49-F238E27FC236}">
                <a16:creationId xmlns:a16="http://schemas.microsoft.com/office/drawing/2014/main" id="{92AA0244-52E4-4233-AAFF-8C773545F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207" y="4260068"/>
            <a:ext cx="2627313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264" name="Group 48">
            <a:extLst>
              <a:ext uri="{FF2B5EF4-FFF2-40B4-BE49-F238E27FC236}">
                <a16:creationId xmlns:a16="http://schemas.microsoft.com/office/drawing/2014/main" id="{7839E61B-C991-4167-B8BF-DA0ECEE77F51}"/>
              </a:ext>
            </a:extLst>
          </p:cNvPr>
          <p:cNvGrpSpPr>
            <a:grpSpLocks/>
          </p:cNvGrpSpPr>
          <p:nvPr/>
        </p:nvGrpSpPr>
        <p:grpSpPr bwMode="auto">
          <a:xfrm>
            <a:off x="7453313" y="4992103"/>
            <a:ext cx="3914775" cy="1117600"/>
            <a:chOff x="3288" y="3158"/>
            <a:chExt cx="2466" cy="704"/>
          </a:xfrm>
        </p:grpSpPr>
        <p:pic>
          <p:nvPicPr>
            <p:cNvPr id="10258" name="Picture 49">
              <a:extLst>
                <a:ext uri="{FF2B5EF4-FFF2-40B4-BE49-F238E27FC236}">
                  <a16:creationId xmlns:a16="http://schemas.microsoft.com/office/drawing/2014/main" id="{762525C2-38AF-440D-8917-B7CD1AFBCA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6" y="3285"/>
              <a:ext cx="568" cy="5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0259" name="Picture 50">
              <a:extLst>
                <a:ext uri="{FF2B5EF4-FFF2-40B4-BE49-F238E27FC236}">
                  <a16:creationId xmlns:a16="http://schemas.microsoft.com/office/drawing/2014/main" id="{C5576BC1-2096-4074-BA7C-590AFA260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3158"/>
              <a:ext cx="2358" cy="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0254" name="Text Box 51">
            <a:extLst>
              <a:ext uri="{FF2B5EF4-FFF2-40B4-BE49-F238E27FC236}">
                <a16:creationId xmlns:a16="http://schemas.microsoft.com/office/drawing/2014/main" id="{4AC18672-919B-4AD1-8D15-DE43B16F3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664" y="389721"/>
            <a:ext cx="7488238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ES" altLang="es-AR" sz="3600" b="1" i="1" dirty="0">
                <a:solidFill>
                  <a:srgbClr val="00504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Microcontroladores de 32 bits</a:t>
            </a:r>
          </a:p>
        </p:txBody>
      </p:sp>
      <p:sp>
        <p:nvSpPr>
          <p:cNvPr id="10255" name="Text Box 52">
            <a:extLst>
              <a:ext uri="{FF2B5EF4-FFF2-40B4-BE49-F238E27FC236}">
                <a16:creationId xmlns:a16="http://schemas.microsoft.com/office/drawing/2014/main" id="{2E218CFB-2324-4CB9-82B2-A8F7004B6E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1989" y="3644900"/>
            <a:ext cx="26030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200" b="1">
                <a:solidFill>
                  <a:srgbClr val="FFFFFF"/>
                </a:solidFill>
                <a:latin typeface="Calibri" panose="020F0502020204030204" pitchFamily="34" charset="0"/>
              </a:rPr>
              <a:t>0</a:t>
            </a:r>
          </a:p>
        </p:txBody>
      </p:sp>
      <p:sp>
        <p:nvSpPr>
          <p:cNvPr id="10256" name="Text Box 53">
            <a:extLst>
              <a:ext uri="{FF2B5EF4-FFF2-40B4-BE49-F238E27FC236}">
                <a16:creationId xmlns:a16="http://schemas.microsoft.com/office/drawing/2014/main" id="{BF16C7F8-503C-4023-9B1F-88775BC00A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2489" y="3644900"/>
            <a:ext cx="260305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200" b="1">
                <a:solidFill>
                  <a:srgbClr val="FFFFFF"/>
                </a:solidFill>
                <a:latin typeface="Calibri" panose="020F0502020204030204" pitchFamily="34" charset="0"/>
              </a:rPr>
              <a:t>7</a:t>
            </a:r>
          </a:p>
        </p:txBody>
      </p:sp>
      <p:sp>
        <p:nvSpPr>
          <p:cNvPr id="9270" name="Text Box 54">
            <a:extLst>
              <a:ext uri="{FF2B5EF4-FFF2-40B4-BE49-F238E27FC236}">
                <a16:creationId xmlns:a16="http://schemas.microsoft.com/office/drawing/2014/main" id="{76BD3959-829A-41EE-96D4-672E30B06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3476" y="3644900"/>
            <a:ext cx="360363" cy="279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200" b="1">
                <a:solidFill>
                  <a:srgbClr val="FFFFFF"/>
                </a:solidFill>
                <a:latin typeface="Calibri" panose="020F0502020204030204" pitchFamily="34" charset="0"/>
              </a:rPr>
              <a:t>31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817E97B-0A99-44C3-BF94-96068A931A9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FA94F7-FE77-435B-AAD6-570239B486D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30676" y="6235688"/>
            <a:ext cx="3848100" cy="447675"/>
          </a:xfrm>
        </p:spPr>
        <p:txBody>
          <a:bodyPr/>
          <a:lstStyle/>
          <a:p>
            <a:r>
              <a:rPr lang="es-ES" dirty="0"/>
              <a:t>@2019 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37FE58-7107-4632-8482-12923B71F4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8AB8F4-1A54-4B49-B173-43312B74B855}" type="slidenum">
              <a:rPr lang="es-ES" altLang="es-AR" smtClean="0"/>
              <a:pPr/>
              <a:t>2</a:t>
            </a:fld>
            <a:endParaRPr lang="es-ES" altLang="es-A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xit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+#ppt_w/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Marcador de fecha 3">
            <a:extLst>
              <a:ext uri="{FF2B5EF4-FFF2-40B4-BE49-F238E27FC236}">
                <a16:creationId xmlns:a16="http://schemas.microsoft.com/office/drawing/2014/main" id="{AC7D5A17-FF4A-4F7F-AAA7-7E2537FCD7B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7171" name="Marcador de pie de página 4">
            <a:extLst>
              <a:ext uri="{FF2B5EF4-FFF2-40B4-BE49-F238E27FC236}">
                <a16:creationId xmlns:a16="http://schemas.microsoft.com/office/drawing/2014/main" id="{9DACCCF7-0140-496C-BC62-F032F66E8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 II – IR2001</a:t>
            </a:r>
          </a:p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8F08F23F-64C9-432A-B6E5-ED4ADCA701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1384" y="1446411"/>
            <a:ext cx="6552728" cy="2160016"/>
          </a:xfrm>
        </p:spPr>
        <p:txBody>
          <a:bodyPr/>
          <a:lstStyle/>
          <a:p>
            <a:pPr marL="341313" indent="-341313" algn="just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2800" dirty="0"/>
              <a:t>Las salidas digitales toman valores de 1 o 0 lógicos controlados desde nuestro programa.</a:t>
            </a:r>
          </a:p>
          <a:p>
            <a:pPr marL="341313" indent="-341313" algn="just">
              <a:lnSpc>
                <a:spcPct val="90000"/>
              </a:lnSpc>
              <a:spcBef>
                <a:spcPts val="70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2800" dirty="0"/>
              <a:t>De este modo podemos encender y apagar dispositivos externos con  o sin ayuda de circuito adicional</a:t>
            </a:r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B6DBDA1B-AA96-4DCD-8733-0632B317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127" y="460374"/>
            <a:ext cx="4397375" cy="355282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E33EA9A-1BC5-49CB-8C24-D812D7850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168" y="4278917"/>
            <a:ext cx="5400675" cy="1595438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FEBD72C7-48CF-4451-9774-24069E996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701" y="4078256"/>
            <a:ext cx="2238375" cy="203835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AEBBFDE-76B7-43B4-A29C-28D0BC81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713709" y="1930583"/>
            <a:ext cx="9052467" cy="3217679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dist="35921" dir="2700000" algn="ctr" rotWithShape="0">
              <a:srgbClr val="808080"/>
            </a:outerShdw>
          </a:effectLst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BF764C6D-78BA-472F-87D3-0198F2D41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219816"/>
            <a:ext cx="4766020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GPIO como salida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1" dur="500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27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5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48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72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Marcador de fecha 3">
            <a:extLst>
              <a:ext uri="{FF2B5EF4-FFF2-40B4-BE49-F238E27FC236}">
                <a16:creationId xmlns:a16="http://schemas.microsoft.com/office/drawing/2014/main" id="{7307B49C-9927-4295-949D-0EF78EAFBCE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9219" name="Marcador de pie de página 4">
            <a:extLst>
              <a:ext uri="{FF2B5EF4-FFF2-40B4-BE49-F238E27FC236}">
                <a16:creationId xmlns:a16="http://schemas.microsoft.com/office/drawing/2014/main" id="{6672EEFC-B13B-4D97-8267-279F52E9F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 II – IR2001</a:t>
            </a:r>
          </a:p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sp>
        <p:nvSpPr>
          <p:cNvPr id="6146" name="Rectangle 2">
            <a:extLst>
              <a:ext uri="{FF2B5EF4-FFF2-40B4-BE49-F238E27FC236}">
                <a16:creationId xmlns:a16="http://schemas.microsoft.com/office/drawing/2014/main" id="{2B7668C4-AE59-41AD-AE4C-03F1F2C1E2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 rot="20681068">
            <a:off x="211390" y="2049872"/>
            <a:ext cx="5328592" cy="868241"/>
          </a:xfrm>
        </p:spPr>
        <p:txBody>
          <a:bodyPr/>
          <a:lstStyle/>
          <a:p>
            <a:pPr marL="341313" indent="-341313">
              <a:spcAft>
                <a:spcPts val="13200"/>
              </a:spcAft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3200" b="1" dirty="0"/>
              <a:t>Open </a:t>
            </a:r>
            <a:r>
              <a:rPr lang="es-AR" altLang="es-ES" sz="3200" b="1" dirty="0" err="1"/>
              <a:t>Drain</a:t>
            </a:r>
            <a:r>
              <a:rPr lang="es-AR" altLang="es-ES" sz="3200" b="1" dirty="0"/>
              <a:t>/Open </a:t>
            </a:r>
            <a:r>
              <a:rPr lang="es-AR" altLang="es-ES" sz="3200" b="1" dirty="0" err="1"/>
              <a:t>collector</a:t>
            </a:r>
            <a:endParaRPr lang="es-AR" altLang="es-ES" sz="3200" b="1" dirty="0"/>
          </a:p>
        </p:txBody>
      </p:sp>
      <p:pic>
        <p:nvPicPr>
          <p:cNvPr id="6147" name="Picture 3">
            <a:extLst>
              <a:ext uri="{FF2B5EF4-FFF2-40B4-BE49-F238E27FC236}">
                <a16:creationId xmlns:a16="http://schemas.microsoft.com/office/drawing/2014/main" id="{FC227C8F-8B05-40EC-845A-CBE572EC9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1" b="54341"/>
          <a:stretch>
            <a:fillRect/>
          </a:stretch>
        </p:blipFill>
        <p:spPr bwMode="auto">
          <a:xfrm rot="813288">
            <a:off x="6680970" y="1486088"/>
            <a:ext cx="5606131" cy="2297714"/>
          </a:xfrm>
          <a:prstGeom prst="rect">
            <a:avLst/>
          </a:prstGeom>
          <a:noFill/>
          <a:ln w="9525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541" b="54341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3A64E1CC-6DA0-4901-BA6D-319217F6EE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1" t="54341"/>
          <a:stretch>
            <a:fillRect/>
          </a:stretch>
        </p:blipFill>
        <p:spPr bwMode="auto">
          <a:xfrm rot="20681068">
            <a:off x="-91675" y="2823990"/>
            <a:ext cx="6115434" cy="2506456"/>
          </a:xfrm>
          <a:prstGeom prst="rect">
            <a:avLst/>
          </a:prstGeom>
          <a:noFill/>
          <a:ln w="9525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4541" t="54341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ext Box 4">
            <a:extLst>
              <a:ext uri="{FF2B5EF4-FFF2-40B4-BE49-F238E27FC236}">
                <a16:creationId xmlns:a16="http://schemas.microsoft.com/office/drawing/2014/main" id="{E0E552B8-0413-47D9-ABC6-4AFA06BE47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219816"/>
            <a:ext cx="5112568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GPIO: tipos de salida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1ABD619-F963-4F5A-9423-6558575BDE23}"/>
              </a:ext>
            </a:extLst>
          </p:cNvPr>
          <p:cNvSpPr txBox="1"/>
          <p:nvPr/>
        </p:nvSpPr>
        <p:spPr>
          <a:xfrm rot="813288">
            <a:off x="7605995" y="3910452"/>
            <a:ext cx="29523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1313" indent="-341313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2800" b="1" dirty="0" err="1">
                <a:solidFill>
                  <a:schemeClr val="tx1"/>
                </a:solidFill>
              </a:rPr>
              <a:t>Push-Pull</a:t>
            </a:r>
            <a:endParaRPr lang="es-AR" altLang="es-ES" sz="2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Marcador de fecha 3">
            <a:extLst>
              <a:ext uri="{FF2B5EF4-FFF2-40B4-BE49-F238E27FC236}">
                <a16:creationId xmlns:a16="http://schemas.microsoft.com/office/drawing/2014/main" id="{ED5B202D-CCB9-4470-9C6D-64138BF7E7B1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11267" name="Marcador de pie de página 4">
            <a:extLst>
              <a:ext uri="{FF2B5EF4-FFF2-40B4-BE49-F238E27FC236}">
                <a16:creationId xmlns:a16="http://schemas.microsoft.com/office/drawing/2014/main" id="{F4B3E651-50D6-46F7-8CB5-1C6C2072F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 II – IR2001</a:t>
            </a:r>
          </a:p>
          <a:p>
            <a:pPr>
              <a:buClrTx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sp>
        <p:nvSpPr>
          <p:cNvPr id="11268" name="Rectangle 1">
            <a:extLst>
              <a:ext uri="{FF2B5EF4-FFF2-40B4-BE49-F238E27FC236}">
                <a16:creationId xmlns:a16="http://schemas.microsoft.com/office/drawing/2014/main" id="{731D4659-E2E9-4F6F-9AA9-62B14071F0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706090"/>
          </a:xfrm>
        </p:spPr>
        <p:txBody>
          <a:bodyPr/>
          <a:lstStyle/>
          <a:p>
            <a:pPr>
              <a:lnSpc>
                <a:spcPct val="124000"/>
              </a:lnSpc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alt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Open </a:t>
            </a:r>
            <a:r>
              <a:rPr lang="es-AR" altLang="es-ES" sz="36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Drain</a:t>
            </a:r>
            <a:r>
              <a:rPr lang="es-AR" altLang="es-ES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/ Open colector</a:t>
            </a:r>
          </a:p>
        </p:txBody>
      </p:sp>
      <p:pic>
        <p:nvPicPr>
          <p:cNvPr id="7171" name="Picture 3">
            <a:extLst>
              <a:ext uri="{FF2B5EF4-FFF2-40B4-BE49-F238E27FC236}">
                <a16:creationId xmlns:a16="http://schemas.microsoft.com/office/drawing/2014/main" id="{A1BB0C17-98C2-46E4-B84D-EFFFE4E6B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2" b="952"/>
          <a:stretch/>
        </p:blipFill>
        <p:spPr bwMode="auto">
          <a:xfrm>
            <a:off x="716036" y="1336346"/>
            <a:ext cx="3510178" cy="3646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2" name="AutoShape 4">
            <a:extLst>
              <a:ext uri="{FF2B5EF4-FFF2-40B4-BE49-F238E27FC236}">
                <a16:creationId xmlns:a16="http://schemas.microsoft.com/office/drawing/2014/main" id="{DACD8556-AED6-46B8-A235-3ED560B56D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E829819-16C9-4855-8752-002439F7B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778" y="2322886"/>
            <a:ext cx="7194186" cy="2245054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C45A24C7-A06F-44E4-82AC-9D678C23A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51"/>
          <a:stretch>
            <a:fillRect/>
          </a:stretch>
        </p:blipFill>
        <p:spPr bwMode="auto">
          <a:xfrm>
            <a:off x="704737" y="1468910"/>
            <a:ext cx="3589465" cy="405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669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3" name="Picture 5">
            <a:extLst>
              <a:ext uri="{FF2B5EF4-FFF2-40B4-BE49-F238E27FC236}">
                <a16:creationId xmlns:a16="http://schemas.microsoft.com/office/drawing/2014/main" id="{273A2050-B0DE-4AC9-BE66-9D5F64EE3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51"/>
          <a:stretch>
            <a:fillRect/>
          </a:stretch>
        </p:blipFill>
        <p:spPr bwMode="auto">
          <a:xfrm>
            <a:off x="8013701" y="1504306"/>
            <a:ext cx="3587550" cy="405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669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C179CF9-50F3-4294-9F91-A07A9ADE8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94" r="30894"/>
          <a:stretch>
            <a:fillRect/>
          </a:stretch>
        </p:blipFill>
        <p:spPr bwMode="auto">
          <a:xfrm>
            <a:off x="3959723" y="1468910"/>
            <a:ext cx="4146549" cy="4052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0894" r="3089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 additive="repl">
                                        <p:cTn id="2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 additive="repl">
                                        <p:cTn id="24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 additive="repl"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 additive="repl">
                                        <p:cTn id="3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5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Marcador de fecha 3">
            <a:extLst>
              <a:ext uri="{FF2B5EF4-FFF2-40B4-BE49-F238E27FC236}">
                <a16:creationId xmlns:a16="http://schemas.microsoft.com/office/drawing/2014/main" id="{D5EE837E-BC7E-4446-834E-E45BAB84C1C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13315" name="Marcador de pie de página 4">
            <a:extLst>
              <a:ext uri="{FF2B5EF4-FFF2-40B4-BE49-F238E27FC236}">
                <a16:creationId xmlns:a16="http://schemas.microsoft.com/office/drawing/2014/main" id="{D008D6A6-2B32-4667-B46E-60ABDB363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71950" y="6317458"/>
            <a:ext cx="3848100" cy="4476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 II – IR2001</a:t>
            </a:r>
          </a:p>
          <a:p>
            <a:pPr>
              <a:buClrTx/>
              <a:buFontTx/>
              <a:buNone/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sp>
        <p:nvSpPr>
          <p:cNvPr id="13316" name="Rectangle 1">
            <a:extLst>
              <a:ext uri="{FF2B5EF4-FFF2-40B4-BE49-F238E27FC236}">
                <a16:creationId xmlns:a16="http://schemas.microsoft.com/office/drawing/2014/main" id="{15CB409F-0499-4CA7-B539-3AD1A83C6F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81200" y="274638"/>
            <a:ext cx="8229600" cy="625476"/>
          </a:xfrm>
        </p:spPr>
        <p:txBody>
          <a:bodyPr/>
          <a:lstStyle/>
          <a:p>
            <a:pPr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ES" sz="36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Push-Pull</a:t>
            </a:r>
            <a:endParaRPr lang="es-AR" altLang="es-ES" sz="36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3317" name="AutoShape 2">
            <a:extLst>
              <a:ext uri="{FF2B5EF4-FFF2-40B4-BE49-F238E27FC236}">
                <a16:creationId xmlns:a16="http://schemas.microsoft.com/office/drawing/2014/main" id="{1C13574B-5CEC-4F69-8243-663131E3DF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46038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ES"/>
          </a:p>
        </p:txBody>
      </p:sp>
      <p:sp>
        <p:nvSpPr>
          <p:cNvPr id="13318" name="AutoShape 3">
            <a:extLst>
              <a:ext uri="{FF2B5EF4-FFF2-40B4-BE49-F238E27FC236}">
                <a16:creationId xmlns:a16="http://schemas.microsoft.com/office/drawing/2014/main" id="{4FC37FCC-636A-4AB3-B3A0-7A67124A41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46038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ES"/>
          </a:p>
        </p:txBody>
      </p:sp>
      <p:sp>
        <p:nvSpPr>
          <p:cNvPr id="13319" name="AutoShape 4">
            <a:extLst>
              <a:ext uri="{FF2B5EF4-FFF2-40B4-BE49-F238E27FC236}">
                <a16:creationId xmlns:a16="http://schemas.microsoft.com/office/drawing/2014/main" id="{325789C2-0C22-442A-BBA9-068E37E884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46038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ES"/>
          </a:p>
        </p:txBody>
      </p:sp>
      <p:sp>
        <p:nvSpPr>
          <p:cNvPr id="13320" name="AutoShape 5">
            <a:extLst>
              <a:ext uri="{FF2B5EF4-FFF2-40B4-BE49-F238E27FC236}">
                <a16:creationId xmlns:a16="http://schemas.microsoft.com/office/drawing/2014/main" id="{3359AB92-7640-4A6D-83A6-0639CE10C1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E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B342F40E-4CDE-48D1-A3AD-DC001E7F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59" y="2044290"/>
            <a:ext cx="3814191" cy="233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67E7338-262B-4A1A-89AF-382214227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969" y="1522395"/>
            <a:ext cx="7231703" cy="3346765"/>
          </a:xfrm>
          <a:prstGeom prst="rect">
            <a:avLst/>
          </a:prstGeom>
        </p:spPr>
      </p:pic>
      <p:pic>
        <p:nvPicPr>
          <p:cNvPr id="8199" name="Picture 7">
            <a:extLst>
              <a:ext uri="{FF2B5EF4-FFF2-40B4-BE49-F238E27FC236}">
                <a16:creationId xmlns:a16="http://schemas.microsoft.com/office/drawing/2014/main" id="{AEA4C18A-239B-4011-8578-38979D872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16" y="1046639"/>
            <a:ext cx="8560567" cy="5124293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 additive="repl">
                                        <p:cTn id="11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Marcador de fecha 3">
            <a:extLst>
              <a:ext uri="{FF2B5EF4-FFF2-40B4-BE49-F238E27FC236}">
                <a16:creationId xmlns:a16="http://schemas.microsoft.com/office/drawing/2014/main" id="{48B5E36F-3C54-48D4-8CD8-12418F04527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15363" name="Marcador de pie de página 4">
            <a:extLst>
              <a:ext uri="{FF2B5EF4-FFF2-40B4-BE49-F238E27FC236}">
                <a16:creationId xmlns:a16="http://schemas.microsoft.com/office/drawing/2014/main" id="{2646F684-9317-44C0-9567-33ABA7E80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 II – IR2001</a:t>
            </a:r>
          </a:p>
          <a:p>
            <a:pPr>
              <a:buClrTx/>
              <a:buFontTx/>
              <a:buNone/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95E55944-C3E6-47E3-8FCC-1989285B7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72"/>
          <a:stretch/>
        </p:blipFill>
        <p:spPr bwMode="auto">
          <a:xfrm>
            <a:off x="6712564" y="371306"/>
            <a:ext cx="5322765" cy="4452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788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5" name="Rectangle 2">
            <a:extLst>
              <a:ext uri="{FF2B5EF4-FFF2-40B4-BE49-F238E27FC236}">
                <a16:creationId xmlns:a16="http://schemas.microsoft.com/office/drawing/2014/main" id="{08800D71-B5DD-4C3F-8B43-529F1779E8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6971" y="393574"/>
            <a:ext cx="3394720" cy="850900"/>
          </a:xfrm>
        </p:spPr>
        <p:txBody>
          <a:bodyPr/>
          <a:lstStyle/>
          <a:p>
            <a:pPr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ES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Entradas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B1F58E0B-7CCE-484E-BC67-3D7FCE24DD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3942" y="1270354"/>
            <a:ext cx="5455517" cy="1821436"/>
          </a:xfrm>
        </p:spPr>
        <p:txBody>
          <a:bodyPr/>
          <a:lstStyle/>
          <a:p>
            <a:pPr marL="0" indent="0" algn="ctr">
              <a:lnSpc>
                <a:spcPct val="90000"/>
              </a:lnSpc>
              <a:buClr>
                <a:srgbClr val="FFFFFF"/>
              </a:buCl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3200" dirty="0"/>
              <a:t>Las entradas digitales pueden leer estados del mundo exterior si estos pueden ser expresados mediante valores lógicos discretos 0 y 1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3AED307-5EB3-4146-AABC-D6301E5C8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838" y="3284984"/>
            <a:ext cx="3094833" cy="28162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2FE97F4-E2BB-444B-88E0-B9E9824BE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1701" y="3294279"/>
            <a:ext cx="3094833" cy="278655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>
            <a:extLst>
              <a:ext uri="{FF2B5EF4-FFF2-40B4-BE49-F238E27FC236}">
                <a16:creationId xmlns:a16="http://schemas.microsoft.com/office/drawing/2014/main" id="{710177DF-EA7C-4C97-807F-8ADECA32E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6186" y="362492"/>
            <a:ext cx="3780241" cy="6162852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17410" name="Marcador de fecha 3">
            <a:extLst>
              <a:ext uri="{FF2B5EF4-FFF2-40B4-BE49-F238E27FC236}">
                <a16:creationId xmlns:a16="http://schemas.microsoft.com/office/drawing/2014/main" id="{6C6123FB-8970-4016-815B-931EC5E3DCD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17411" name="Marcador de pie de página 4">
            <a:extLst>
              <a:ext uri="{FF2B5EF4-FFF2-40B4-BE49-F238E27FC236}">
                <a16:creationId xmlns:a16="http://schemas.microsoft.com/office/drawing/2014/main" id="{76824BAF-9321-49F4-9D00-B17F913FC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 II – IR2001</a:t>
            </a:r>
          </a:p>
          <a:p>
            <a:pPr>
              <a:buClrTx/>
              <a:buFontTx/>
              <a:buNone/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sp>
        <p:nvSpPr>
          <p:cNvPr id="17412" name="Rectangle 1">
            <a:extLst>
              <a:ext uri="{FF2B5EF4-FFF2-40B4-BE49-F238E27FC236}">
                <a16:creationId xmlns:a16="http://schemas.microsoft.com/office/drawing/2014/main" id="{F70C6DDE-9164-4C0F-90F6-C389CDC417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46978" y="0"/>
            <a:ext cx="3970784" cy="1143000"/>
          </a:xfrm>
        </p:spPr>
        <p:txBody>
          <a:bodyPr/>
          <a:lstStyle/>
          <a:p>
            <a:pPr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ES" sz="4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Pull</a:t>
            </a:r>
            <a:r>
              <a:rPr lang="es-AR" altLang="es-ES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-Up input</a:t>
            </a:r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3533F5BD-6328-4D08-9E60-506AB8A92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415480" y="930071"/>
            <a:ext cx="9649072" cy="1578942"/>
          </a:xfrm>
        </p:spPr>
        <p:txBody>
          <a:bodyPr/>
          <a:lstStyle/>
          <a:p>
            <a:pPr marL="0" indent="0" algn="just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3200" dirty="0"/>
              <a:t>El pin del microcontrolador tiene resistencia de </a:t>
            </a:r>
            <a:r>
              <a:rPr lang="es-AR" altLang="es-ES" sz="3200" dirty="0" err="1"/>
              <a:t>pull</a:t>
            </a:r>
            <a:r>
              <a:rPr lang="es-AR" altLang="es-ES" sz="3200" dirty="0"/>
              <a:t> up cuando está conectado a la fuente de alimentación mediante una resistencia (que puede ser interna o externa al MCU)</a:t>
            </a:r>
          </a:p>
        </p:txBody>
      </p:sp>
      <p:sp>
        <p:nvSpPr>
          <p:cNvPr id="17414" name="AutoShape 3">
            <a:extLst>
              <a:ext uri="{FF2B5EF4-FFF2-40B4-BE49-F238E27FC236}">
                <a16:creationId xmlns:a16="http://schemas.microsoft.com/office/drawing/2014/main" id="{FCE7CB15-4A4F-4E77-8E45-85CEF7A63C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46038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ES"/>
          </a:p>
        </p:txBody>
      </p:sp>
      <p:sp>
        <p:nvSpPr>
          <p:cNvPr id="17415" name="AutoShape 4">
            <a:extLst>
              <a:ext uri="{FF2B5EF4-FFF2-40B4-BE49-F238E27FC236}">
                <a16:creationId xmlns:a16="http://schemas.microsoft.com/office/drawing/2014/main" id="{091BE640-2231-4484-ACBF-79849ECE4E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79575" y="46038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8DDF41-D6C5-43D6-8F40-F29C5B1F5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160" y="2476112"/>
            <a:ext cx="3408634" cy="374575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Marcador de fecha 3">
            <a:extLst>
              <a:ext uri="{FF2B5EF4-FFF2-40B4-BE49-F238E27FC236}">
                <a16:creationId xmlns:a16="http://schemas.microsoft.com/office/drawing/2014/main" id="{64AA2F6B-95D1-41DE-B8D0-691EED505E0F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19459" name="Marcador de pie de página 4">
            <a:extLst>
              <a:ext uri="{FF2B5EF4-FFF2-40B4-BE49-F238E27FC236}">
                <a16:creationId xmlns:a16="http://schemas.microsoft.com/office/drawing/2014/main" id="{1D01559C-7E43-4F59-A281-82215F884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 II – IR2001</a:t>
            </a:r>
          </a:p>
          <a:p>
            <a:pPr>
              <a:buClrTx/>
              <a:buFontTx/>
              <a:buNone/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sp>
        <p:nvSpPr>
          <p:cNvPr id="19460" name="Rectangle 1">
            <a:extLst>
              <a:ext uri="{FF2B5EF4-FFF2-40B4-BE49-F238E27FC236}">
                <a16:creationId xmlns:a16="http://schemas.microsoft.com/office/drawing/2014/main" id="{CB248DBC-AB38-48E2-A897-540905348E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12025" y="270247"/>
            <a:ext cx="5410798" cy="599565"/>
          </a:xfrm>
        </p:spPr>
        <p:txBody>
          <a:bodyPr/>
          <a:lstStyle/>
          <a:p>
            <a:pPr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ES" sz="4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Pull</a:t>
            </a:r>
            <a:r>
              <a:rPr lang="es-AR" altLang="es-ES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-Down input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FD27360-2A36-4D57-89DA-AA9D3624F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28" y="332656"/>
            <a:ext cx="3600325" cy="586756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11267" name="Rectangle 3">
            <a:extLst>
              <a:ext uri="{FF2B5EF4-FFF2-40B4-BE49-F238E27FC236}">
                <a16:creationId xmlns:a16="http://schemas.microsoft.com/office/drawing/2014/main" id="{C9315B37-113E-4B67-879A-5B2796F9AD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59496" y="911365"/>
            <a:ext cx="9865096" cy="1509523"/>
          </a:xfrm>
        </p:spPr>
        <p:txBody>
          <a:bodyPr/>
          <a:lstStyle/>
          <a:p>
            <a:pPr marL="0" indent="0" algn="just"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3200" dirty="0"/>
              <a:t>El pin del microcontrolador tiene resistencia de </a:t>
            </a:r>
            <a:r>
              <a:rPr lang="es-AR" altLang="es-ES" sz="3200" dirty="0" err="1"/>
              <a:t>pull</a:t>
            </a:r>
            <a:r>
              <a:rPr lang="es-AR" altLang="es-ES" sz="3200" dirty="0"/>
              <a:t> </a:t>
            </a:r>
            <a:r>
              <a:rPr lang="es-AR" altLang="es-ES" sz="3200" dirty="0" err="1"/>
              <a:t>down</a:t>
            </a:r>
            <a:r>
              <a:rPr lang="es-AR" altLang="es-ES" sz="3200" dirty="0"/>
              <a:t> cuando está conectado a la masa del circuito mediante una resistencia (que puede ser interna o externa al MCU)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5D82AA-48DB-4BE0-AFBB-4C67777A6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556" y="2420888"/>
            <a:ext cx="3475755" cy="378243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Marcador de fecha 3">
            <a:extLst>
              <a:ext uri="{FF2B5EF4-FFF2-40B4-BE49-F238E27FC236}">
                <a16:creationId xmlns:a16="http://schemas.microsoft.com/office/drawing/2014/main" id="{1B8D2947-A14F-4EB3-9B74-594935A557DA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ES" dirty="0">
                <a:solidFill>
                  <a:srgbClr val="99CCCC"/>
                </a:solidFill>
                <a:latin typeface="+mn-lt"/>
              </a:rPr>
              <a:t>UTN-FRBA</a:t>
            </a:r>
          </a:p>
        </p:txBody>
      </p:sp>
      <p:sp>
        <p:nvSpPr>
          <p:cNvPr id="21507" name="Marcador de pie de página 4">
            <a:extLst>
              <a:ext uri="{FF2B5EF4-FFF2-40B4-BE49-F238E27FC236}">
                <a16:creationId xmlns:a16="http://schemas.microsoft.com/office/drawing/2014/main" id="{A8B9901E-EAE5-4637-BEBB-9F9DB0D7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Info</a:t>
            </a:r>
            <a:r>
              <a:rPr lang="es-ES" altLang="es-ES" dirty="0">
                <a:solidFill>
                  <a:srgbClr val="99CCCC"/>
                </a:solidFill>
                <a:latin typeface="+mn-lt"/>
              </a:rPr>
              <a:t> II – IR2001</a:t>
            </a:r>
          </a:p>
          <a:p>
            <a:pPr>
              <a:buClrTx/>
              <a:buFontTx/>
              <a:buNone/>
            </a:pPr>
            <a:r>
              <a:rPr lang="es-ES" altLang="es-ES" dirty="0">
                <a:solidFill>
                  <a:srgbClr val="99CCCC"/>
                </a:solidFill>
                <a:latin typeface="+mn-lt"/>
              </a:rPr>
              <a:t>Gabriel </a:t>
            </a:r>
            <a:r>
              <a:rPr lang="es-ES" altLang="es-ES" dirty="0" err="1">
                <a:solidFill>
                  <a:srgbClr val="99CCCC"/>
                </a:solidFill>
                <a:latin typeface="+mn-lt"/>
              </a:rPr>
              <a:t>Soccodato</a:t>
            </a:r>
            <a:endParaRPr lang="es-ES" altLang="es-ES" dirty="0">
              <a:solidFill>
                <a:srgbClr val="99CCCC"/>
              </a:solidFill>
              <a:latin typeface="+mn-lt"/>
            </a:endParaRPr>
          </a:p>
        </p:txBody>
      </p:sp>
      <p:sp>
        <p:nvSpPr>
          <p:cNvPr id="21508" name="Rectangle 1">
            <a:extLst>
              <a:ext uri="{FF2B5EF4-FFF2-40B4-BE49-F238E27FC236}">
                <a16:creationId xmlns:a16="http://schemas.microsoft.com/office/drawing/2014/main" id="{A1E9B26F-9538-47F2-AAF3-BED3F816E8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5520" y="216698"/>
            <a:ext cx="8937543" cy="750137"/>
          </a:xfrm>
        </p:spPr>
        <p:txBody>
          <a:bodyPr/>
          <a:lstStyle/>
          <a:p>
            <a:pPr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ES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Entrada</a:t>
            </a:r>
            <a:r>
              <a:rPr lang="es-AR" altLang="es-ES" dirty="0"/>
              <a:t> </a:t>
            </a:r>
            <a:r>
              <a:rPr lang="es-AR" altLang="es-ES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 </a:t>
            </a:r>
            <a:r>
              <a:rPr lang="es-AR" altLang="es-ES" sz="4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pull</a:t>
            </a:r>
            <a:r>
              <a:rPr lang="es-AR" altLang="es-ES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up y </a:t>
            </a:r>
            <a:r>
              <a:rPr lang="es-AR" altLang="es-ES" sz="4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pull</a:t>
            </a:r>
            <a:r>
              <a:rPr lang="es-AR" altLang="es-ES" sz="4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lang="es-AR" altLang="es-ES" sz="4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down</a:t>
            </a:r>
            <a:endParaRPr lang="es-AR" altLang="es-ES" sz="44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53A88796-F2C4-47E9-A266-013E5872E8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948355" y="1043711"/>
            <a:ext cx="6591871" cy="2387285"/>
          </a:xfrm>
        </p:spPr>
        <p:txBody>
          <a:bodyPr/>
          <a:lstStyle/>
          <a:p>
            <a:pPr marL="341313" indent="-341313" algn="just">
              <a:spcBef>
                <a:spcPts val="70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3600" dirty="0">
                <a:solidFill>
                  <a:srgbClr val="FF0000"/>
                </a:solidFill>
              </a:rPr>
              <a:t>Un pin de entrada con </a:t>
            </a:r>
            <a:r>
              <a:rPr lang="es-AR" altLang="es-ES" sz="3600" dirty="0" err="1">
                <a:solidFill>
                  <a:srgbClr val="FF0000"/>
                </a:solidFill>
              </a:rPr>
              <a:t>pull</a:t>
            </a:r>
            <a:r>
              <a:rPr lang="es-AR" altLang="es-ES" sz="3600" dirty="0">
                <a:solidFill>
                  <a:srgbClr val="FF0000"/>
                </a:solidFill>
              </a:rPr>
              <a:t> up y una llave tendrá valor “0” con la llave cerrada y “1” con la llave</a:t>
            </a:r>
          </a:p>
          <a:p>
            <a:pPr marL="341313" indent="-341313" algn="just">
              <a:spcBef>
                <a:spcPts val="0"/>
              </a:spcBef>
              <a:buClr>
                <a:srgbClr val="FFFFFF"/>
              </a:buClr>
              <a:buFont typeface="Arial" panose="020B0604020202020204" pitchFamily="34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ES" sz="3600" dirty="0">
                <a:solidFill>
                  <a:srgbClr val="FF0000"/>
                </a:solidFill>
              </a:rPr>
              <a:t>abierta</a:t>
            </a:r>
          </a:p>
        </p:txBody>
      </p:sp>
      <p:pic>
        <p:nvPicPr>
          <p:cNvPr id="12291" name="Picture 3">
            <a:extLst>
              <a:ext uri="{FF2B5EF4-FFF2-40B4-BE49-F238E27FC236}">
                <a16:creationId xmlns:a16="http://schemas.microsoft.com/office/drawing/2014/main" id="{1C7C4BCF-55E0-4292-9C3A-B624AD9BC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98"/>
          <a:stretch>
            <a:fillRect/>
          </a:stretch>
        </p:blipFill>
        <p:spPr bwMode="auto">
          <a:xfrm>
            <a:off x="233262" y="1026885"/>
            <a:ext cx="3072032" cy="3143250"/>
          </a:xfrm>
          <a:custGeom>
            <a:avLst/>
            <a:gdLst>
              <a:gd name="connsiteX0" fmla="*/ 0 w 3072032"/>
              <a:gd name="connsiteY0" fmla="*/ 0 h 3143250"/>
              <a:gd name="connsiteX1" fmla="*/ 573446 w 3072032"/>
              <a:gd name="connsiteY1" fmla="*/ 0 h 3143250"/>
              <a:gd name="connsiteX2" fmla="*/ 1085451 w 3072032"/>
              <a:gd name="connsiteY2" fmla="*/ 0 h 3143250"/>
              <a:gd name="connsiteX3" fmla="*/ 1536016 w 3072032"/>
              <a:gd name="connsiteY3" fmla="*/ 0 h 3143250"/>
              <a:gd name="connsiteX4" fmla="*/ 2078742 w 3072032"/>
              <a:gd name="connsiteY4" fmla="*/ 0 h 3143250"/>
              <a:gd name="connsiteX5" fmla="*/ 2529306 w 3072032"/>
              <a:gd name="connsiteY5" fmla="*/ 0 h 3143250"/>
              <a:gd name="connsiteX6" fmla="*/ 3072032 w 3072032"/>
              <a:gd name="connsiteY6" fmla="*/ 0 h 3143250"/>
              <a:gd name="connsiteX7" fmla="*/ 3072032 w 3072032"/>
              <a:gd name="connsiteY7" fmla="*/ 586740 h 3143250"/>
              <a:gd name="connsiteX8" fmla="*/ 3072032 w 3072032"/>
              <a:gd name="connsiteY8" fmla="*/ 1079182 h 3143250"/>
              <a:gd name="connsiteX9" fmla="*/ 3072032 w 3072032"/>
              <a:gd name="connsiteY9" fmla="*/ 1603057 h 3143250"/>
              <a:gd name="connsiteX10" fmla="*/ 3072032 w 3072032"/>
              <a:gd name="connsiteY10" fmla="*/ 2064067 h 3143250"/>
              <a:gd name="connsiteX11" fmla="*/ 3072032 w 3072032"/>
              <a:gd name="connsiteY11" fmla="*/ 2619375 h 3143250"/>
              <a:gd name="connsiteX12" fmla="*/ 3072032 w 3072032"/>
              <a:gd name="connsiteY12" fmla="*/ 3143250 h 3143250"/>
              <a:gd name="connsiteX13" fmla="*/ 2621467 w 3072032"/>
              <a:gd name="connsiteY13" fmla="*/ 3143250 h 3143250"/>
              <a:gd name="connsiteX14" fmla="*/ 2048021 w 3072032"/>
              <a:gd name="connsiteY14" fmla="*/ 3143250 h 3143250"/>
              <a:gd name="connsiteX15" fmla="*/ 1628177 w 3072032"/>
              <a:gd name="connsiteY15" fmla="*/ 3143250 h 3143250"/>
              <a:gd name="connsiteX16" fmla="*/ 1085451 w 3072032"/>
              <a:gd name="connsiteY16" fmla="*/ 3143250 h 3143250"/>
              <a:gd name="connsiteX17" fmla="*/ 542726 w 3072032"/>
              <a:gd name="connsiteY17" fmla="*/ 3143250 h 3143250"/>
              <a:gd name="connsiteX18" fmla="*/ 0 w 3072032"/>
              <a:gd name="connsiteY18" fmla="*/ 3143250 h 3143250"/>
              <a:gd name="connsiteX19" fmla="*/ 0 w 3072032"/>
              <a:gd name="connsiteY19" fmla="*/ 2619375 h 3143250"/>
              <a:gd name="connsiteX20" fmla="*/ 0 w 3072032"/>
              <a:gd name="connsiteY20" fmla="*/ 2095500 h 3143250"/>
              <a:gd name="connsiteX21" fmla="*/ 0 w 3072032"/>
              <a:gd name="connsiteY21" fmla="*/ 1571625 h 3143250"/>
              <a:gd name="connsiteX22" fmla="*/ 0 w 3072032"/>
              <a:gd name="connsiteY22" fmla="*/ 1142047 h 3143250"/>
              <a:gd name="connsiteX23" fmla="*/ 0 w 3072032"/>
              <a:gd name="connsiteY23" fmla="*/ 586740 h 3143250"/>
              <a:gd name="connsiteX24" fmla="*/ 0 w 3072032"/>
              <a:gd name="connsiteY24" fmla="*/ 0 h 314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072032" h="3143250" extrusionOk="0">
                <a:moveTo>
                  <a:pt x="0" y="0"/>
                </a:moveTo>
                <a:cubicBezTo>
                  <a:pt x="153182" y="-28205"/>
                  <a:pt x="345642" y="35317"/>
                  <a:pt x="573446" y="0"/>
                </a:cubicBezTo>
                <a:cubicBezTo>
                  <a:pt x="801250" y="-35317"/>
                  <a:pt x="875041" y="58783"/>
                  <a:pt x="1085451" y="0"/>
                </a:cubicBezTo>
                <a:cubicBezTo>
                  <a:pt x="1295862" y="-58783"/>
                  <a:pt x="1328204" y="16477"/>
                  <a:pt x="1536016" y="0"/>
                </a:cubicBezTo>
                <a:cubicBezTo>
                  <a:pt x="1743829" y="-16477"/>
                  <a:pt x="1906362" y="25911"/>
                  <a:pt x="2078742" y="0"/>
                </a:cubicBezTo>
                <a:cubicBezTo>
                  <a:pt x="2251122" y="-25911"/>
                  <a:pt x="2343329" y="1121"/>
                  <a:pt x="2529306" y="0"/>
                </a:cubicBezTo>
                <a:cubicBezTo>
                  <a:pt x="2715283" y="-1121"/>
                  <a:pt x="2839709" y="54454"/>
                  <a:pt x="3072032" y="0"/>
                </a:cubicBezTo>
                <a:cubicBezTo>
                  <a:pt x="3090840" y="226045"/>
                  <a:pt x="3031950" y="436886"/>
                  <a:pt x="3072032" y="586740"/>
                </a:cubicBezTo>
                <a:cubicBezTo>
                  <a:pt x="3112114" y="736594"/>
                  <a:pt x="3035628" y="842355"/>
                  <a:pt x="3072032" y="1079182"/>
                </a:cubicBezTo>
                <a:cubicBezTo>
                  <a:pt x="3108436" y="1316009"/>
                  <a:pt x="3024645" y="1360305"/>
                  <a:pt x="3072032" y="1603057"/>
                </a:cubicBezTo>
                <a:cubicBezTo>
                  <a:pt x="3119419" y="1845809"/>
                  <a:pt x="3052207" y="1844823"/>
                  <a:pt x="3072032" y="2064067"/>
                </a:cubicBezTo>
                <a:cubicBezTo>
                  <a:pt x="3091857" y="2283311"/>
                  <a:pt x="3006502" y="2381430"/>
                  <a:pt x="3072032" y="2619375"/>
                </a:cubicBezTo>
                <a:cubicBezTo>
                  <a:pt x="3137562" y="2857320"/>
                  <a:pt x="3021384" y="2991921"/>
                  <a:pt x="3072032" y="3143250"/>
                </a:cubicBezTo>
                <a:cubicBezTo>
                  <a:pt x="2964254" y="3143358"/>
                  <a:pt x="2725210" y="3092755"/>
                  <a:pt x="2621467" y="3143250"/>
                </a:cubicBezTo>
                <a:cubicBezTo>
                  <a:pt x="2517725" y="3193745"/>
                  <a:pt x="2192467" y="3105333"/>
                  <a:pt x="2048021" y="3143250"/>
                </a:cubicBezTo>
                <a:cubicBezTo>
                  <a:pt x="1903575" y="3181167"/>
                  <a:pt x="1807682" y="3104973"/>
                  <a:pt x="1628177" y="3143250"/>
                </a:cubicBezTo>
                <a:cubicBezTo>
                  <a:pt x="1448672" y="3181527"/>
                  <a:pt x="1197116" y="3098264"/>
                  <a:pt x="1085451" y="3143250"/>
                </a:cubicBezTo>
                <a:cubicBezTo>
                  <a:pt x="973786" y="3188236"/>
                  <a:pt x="792769" y="3140772"/>
                  <a:pt x="542726" y="3143250"/>
                </a:cubicBezTo>
                <a:cubicBezTo>
                  <a:pt x="292684" y="3145728"/>
                  <a:pt x="185064" y="3142796"/>
                  <a:pt x="0" y="3143250"/>
                </a:cubicBezTo>
                <a:cubicBezTo>
                  <a:pt x="-6225" y="2957481"/>
                  <a:pt x="27813" y="2858554"/>
                  <a:pt x="0" y="2619375"/>
                </a:cubicBezTo>
                <a:cubicBezTo>
                  <a:pt x="-27813" y="2380196"/>
                  <a:pt x="15539" y="2288713"/>
                  <a:pt x="0" y="2095500"/>
                </a:cubicBezTo>
                <a:cubicBezTo>
                  <a:pt x="-15539" y="1902287"/>
                  <a:pt x="57486" y="1682494"/>
                  <a:pt x="0" y="1571625"/>
                </a:cubicBezTo>
                <a:cubicBezTo>
                  <a:pt x="-57486" y="1460756"/>
                  <a:pt x="1989" y="1297315"/>
                  <a:pt x="0" y="1142047"/>
                </a:cubicBezTo>
                <a:cubicBezTo>
                  <a:pt x="-1989" y="986779"/>
                  <a:pt x="36283" y="829346"/>
                  <a:pt x="0" y="586740"/>
                </a:cubicBezTo>
                <a:cubicBezTo>
                  <a:pt x="-36283" y="344134"/>
                  <a:pt x="14553" y="19893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  <a:extLst>
              <a:ext uri="{C807C97D-BFC1-408E-A445-0C87EB9F89A2}">
                <ask:lineSketchStyleProps xmlns:ask="http://schemas.microsoft.com/office/drawing/2018/sketchyshapes" sd="15930708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49298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C9F161D1-6392-4343-A96C-07699CB33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98"/>
          <a:stretch>
            <a:fillRect/>
          </a:stretch>
        </p:blipFill>
        <p:spPr bwMode="auto">
          <a:xfrm>
            <a:off x="8013701" y="2523024"/>
            <a:ext cx="3675103" cy="3760302"/>
          </a:xfrm>
          <a:custGeom>
            <a:avLst/>
            <a:gdLst>
              <a:gd name="connsiteX0" fmla="*/ 0 w 3675103"/>
              <a:gd name="connsiteY0" fmla="*/ 0 h 3760302"/>
              <a:gd name="connsiteX1" fmla="*/ 451513 w 3675103"/>
              <a:gd name="connsiteY1" fmla="*/ 0 h 3760302"/>
              <a:gd name="connsiteX2" fmla="*/ 903025 w 3675103"/>
              <a:gd name="connsiteY2" fmla="*/ 0 h 3760302"/>
              <a:gd name="connsiteX3" fmla="*/ 1428040 w 3675103"/>
              <a:gd name="connsiteY3" fmla="*/ 0 h 3760302"/>
              <a:gd name="connsiteX4" fmla="*/ 1989806 w 3675103"/>
              <a:gd name="connsiteY4" fmla="*/ 0 h 3760302"/>
              <a:gd name="connsiteX5" fmla="*/ 2478069 w 3675103"/>
              <a:gd name="connsiteY5" fmla="*/ 0 h 3760302"/>
              <a:gd name="connsiteX6" fmla="*/ 3076586 w 3675103"/>
              <a:gd name="connsiteY6" fmla="*/ 0 h 3760302"/>
              <a:gd name="connsiteX7" fmla="*/ 3675103 w 3675103"/>
              <a:gd name="connsiteY7" fmla="*/ 0 h 3760302"/>
              <a:gd name="connsiteX8" fmla="*/ 3675103 w 3675103"/>
              <a:gd name="connsiteY8" fmla="*/ 499583 h 3760302"/>
              <a:gd name="connsiteX9" fmla="*/ 3675103 w 3675103"/>
              <a:gd name="connsiteY9" fmla="*/ 999166 h 3760302"/>
              <a:gd name="connsiteX10" fmla="*/ 3675103 w 3675103"/>
              <a:gd name="connsiteY10" fmla="*/ 1611558 h 3760302"/>
              <a:gd name="connsiteX11" fmla="*/ 3675103 w 3675103"/>
              <a:gd name="connsiteY11" fmla="*/ 2073538 h 3760302"/>
              <a:gd name="connsiteX12" fmla="*/ 3675103 w 3675103"/>
              <a:gd name="connsiteY12" fmla="*/ 2497915 h 3760302"/>
              <a:gd name="connsiteX13" fmla="*/ 3675103 w 3675103"/>
              <a:gd name="connsiteY13" fmla="*/ 3035101 h 3760302"/>
              <a:gd name="connsiteX14" fmla="*/ 3675103 w 3675103"/>
              <a:gd name="connsiteY14" fmla="*/ 3760302 h 3760302"/>
              <a:gd name="connsiteX15" fmla="*/ 3223590 w 3675103"/>
              <a:gd name="connsiteY15" fmla="*/ 3760302 h 3760302"/>
              <a:gd name="connsiteX16" fmla="*/ 2772078 w 3675103"/>
              <a:gd name="connsiteY16" fmla="*/ 3760302 h 3760302"/>
              <a:gd name="connsiteX17" fmla="*/ 2357316 w 3675103"/>
              <a:gd name="connsiteY17" fmla="*/ 3760302 h 3760302"/>
              <a:gd name="connsiteX18" fmla="*/ 1869052 w 3675103"/>
              <a:gd name="connsiteY18" fmla="*/ 3760302 h 3760302"/>
              <a:gd name="connsiteX19" fmla="*/ 1454291 w 3675103"/>
              <a:gd name="connsiteY19" fmla="*/ 3760302 h 3760302"/>
              <a:gd name="connsiteX20" fmla="*/ 966027 w 3675103"/>
              <a:gd name="connsiteY20" fmla="*/ 3760302 h 3760302"/>
              <a:gd name="connsiteX21" fmla="*/ 514514 w 3675103"/>
              <a:gd name="connsiteY21" fmla="*/ 3760302 h 3760302"/>
              <a:gd name="connsiteX22" fmla="*/ 0 w 3675103"/>
              <a:gd name="connsiteY22" fmla="*/ 3760302 h 3760302"/>
              <a:gd name="connsiteX23" fmla="*/ 0 w 3675103"/>
              <a:gd name="connsiteY23" fmla="*/ 3298322 h 3760302"/>
              <a:gd name="connsiteX24" fmla="*/ 0 w 3675103"/>
              <a:gd name="connsiteY24" fmla="*/ 2723533 h 3760302"/>
              <a:gd name="connsiteX25" fmla="*/ 0 w 3675103"/>
              <a:gd name="connsiteY25" fmla="*/ 2223950 h 3760302"/>
              <a:gd name="connsiteX26" fmla="*/ 0 w 3675103"/>
              <a:gd name="connsiteY26" fmla="*/ 1799573 h 3760302"/>
              <a:gd name="connsiteX27" fmla="*/ 0 w 3675103"/>
              <a:gd name="connsiteY27" fmla="*/ 1187181 h 3760302"/>
              <a:gd name="connsiteX28" fmla="*/ 0 w 3675103"/>
              <a:gd name="connsiteY28" fmla="*/ 762804 h 3760302"/>
              <a:gd name="connsiteX29" fmla="*/ 0 w 3675103"/>
              <a:gd name="connsiteY29" fmla="*/ 0 h 3760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675103" h="3760302" extrusionOk="0">
                <a:moveTo>
                  <a:pt x="0" y="0"/>
                </a:moveTo>
                <a:cubicBezTo>
                  <a:pt x="182516" y="-7371"/>
                  <a:pt x="329437" y="41011"/>
                  <a:pt x="451513" y="0"/>
                </a:cubicBezTo>
                <a:cubicBezTo>
                  <a:pt x="573589" y="-41011"/>
                  <a:pt x="744879" y="26610"/>
                  <a:pt x="903025" y="0"/>
                </a:cubicBezTo>
                <a:cubicBezTo>
                  <a:pt x="1061171" y="-26610"/>
                  <a:pt x="1200958" y="41832"/>
                  <a:pt x="1428040" y="0"/>
                </a:cubicBezTo>
                <a:cubicBezTo>
                  <a:pt x="1655122" y="-41832"/>
                  <a:pt x="1830567" y="33821"/>
                  <a:pt x="1989806" y="0"/>
                </a:cubicBezTo>
                <a:cubicBezTo>
                  <a:pt x="2149045" y="-33821"/>
                  <a:pt x="2258511" y="37761"/>
                  <a:pt x="2478069" y="0"/>
                </a:cubicBezTo>
                <a:cubicBezTo>
                  <a:pt x="2697627" y="-37761"/>
                  <a:pt x="2949009" y="31172"/>
                  <a:pt x="3076586" y="0"/>
                </a:cubicBezTo>
                <a:cubicBezTo>
                  <a:pt x="3204163" y="-31172"/>
                  <a:pt x="3545714" y="66423"/>
                  <a:pt x="3675103" y="0"/>
                </a:cubicBezTo>
                <a:cubicBezTo>
                  <a:pt x="3695843" y="167111"/>
                  <a:pt x="3674517" y="350287"/>
                  <a:pt x="3675103" y="499583"/>
                </a:cubicBezTo>
                <a:cubicBezTo>
                  <a:pt x="3675689" y="648879"/>
                  <a:pt x="3671225" y="892488"/>
                  <a:pt x="3675103" y="999166"/>
                </a:cubicBezTo>
                <a:cubicBezTo>
                  <a:pt x="3678981" y="1105844"/>
                  <a:pt x="3633734" y="1414886"/>
                  <a:pt x="3675103" y="1611558"/>
                </a:cubicBezTo>
                <a:cubicBezTo>
                  <a:pt x="3716472" y="1808230"/>
                  <a:pt x="3664975" y="1856169"/>
                  <a:pt x="3675103" y="2073538"/>
                </a:cubicBezTo>
                <a:cubicBezTo>
                  <a:pt x="3685231" y="2290907"/>
                  <a:pt x="3674149" y="2361863"/>
                  <a:pt x="3675103" y="2497915"/>
                </a:cubicBezTo>
                <a:cubicBezTo>
                  <a:pt x="3676057" y="2633967"/>
                  <a:pt x="3640869" y="2798058"/>
                  <a:pt x="3675103" y="3035101"/>
                </a:cubicBezTo>
                <a:cubicBezTo>
                  <a:pt x="3709337" y="3272144"/>
                  <a:pt x="3595588" y="3440035"/>
                  <a:pt x="3675103" y="3760302"/>
                </a:cubicBezTo>
                <a:cubicBezTo>
                  <a:pt x="3578380" y="3782598"/>
                  <a:pt x="3383190" y="3707654"/>
                  <a:pt x="3223590" y="3760302"/>
                </a:cubicBezTo>
                <a:cubicBezTo>
                  <a:pt x="3063990" y="3812950"/>
                  <a:pt x="2960705" y="3709957"/>
                  <a:pt x="2772078" y="3760302"/>
                </a:cubicBezTo>
                <a:cubicBezTo>
                  <a:pt x="2583451" y="3810647"/>
                  <a:pt x="2440974" y="3712547"/>
                  <a:pt x="2357316" y="3760302"/>
                </a:cubicBezTo>
                <a:cubicBezTo>
                  <a:pt x="2273658" y="3808057"/>
                  <a:pt x="2089139" y="3721636"/>
                  <a:pt x="1869052" y="3760302"/>
                </a:cubicBezTo>
                <a:cubicBezTo>
                  <a:pt x="1648965" y="3798968"/>
                  <a:pt x="1569098" y="3746990"/>
                  <a:pt x="1454291" y="3760302"/>
                </a:cubicBezTo>
                <a:cubicBezTo>
                  <a:pt x="1339484" y="3773614"/>
                  <a:pt x="1070288" y="3703826"/>
                  <a:pt x="966027" y="3760302"/>
                </a:cubicBezTo>
                <a:cubicBezTo>
                  <a:pt x="861766" y="3816778"/>
                  <a:pt x="731268" y="3722996"/>
                  <a:pt x="514514" y="3760302"/>
                </a:cubicBezTo>
                <a:cubicBezTo>
                  <a:pt x="297760" y="3797608"/>
                  <a:pt x="201298" y="3699669"/>
                  <a:pt x="0" y="3760302"/>
                </a:cubicBezTo>
                <a:cubicBezTo>
                  <a:pt x="-46642" y="3654358"/>
                  <a:pt x="41747" y="3432111"/>
                  <a:pt x="0" y="3298322"/>
                </a:cubicBezTo>
                <a:cubicBezTo>
                  <a:pt x="-41747" y="3164533"/>
                  <a:pt x="1736" y="2962414"/>
                  <a:pt x="0" y="2723533"/>
                </a:cubicBezTo>
                <a:cubicBezTo>
                  <a:pt x="-1736" y="2484652"/>
                  <a:pt x="51818" y="2356299"/>
                  <a:pt x="0" y="2223950"/>
                </a:cubicBezTo>
                <a:cubicBezTo>
                  <a:pt x="-51818" y="2091601"/>
                  <a:pt x="21707" y="1966791"/>
                  <a:pt x="0" y="1799573"/>
                </a:cubicBezTo>
                <a:cubicBezTo>
                  <a:pt x="-21707" y="1632355"/>
                  <a:pt x="47364" y="1334220"/>
                  <a:pt x="0" y="1187181"/>
                </a:cubicBezTo>
                <a:cubicBezTo>
                  <a:pt x="-47364" y="1040142"/>
                  <a:pt x="38605" y="931789"/>
                  <a:pt x="0" y="762804"/>
                </a:cubicBezTo>
                <a:cubicBezTo>
                  <a:pt x="-38605" y="593819"/>
                  <a:pt x="56197" y="158676"/>
                  <a:pt x="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  <a:extLst>
              <a:ext uri="{C807C97D-BFC1-408E-A445-0C87EB9F89A2}">
                <ask:lineSketchStyleProps xmlns:ask="http://schemas.microsoft.com/office/drawing/2018/sketchyshapes" sd="60007528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9298"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3" name="Rectangle 5">
            <a:extLst>
              <a:ext uri="{FF2B5EF4-FFF2-40B4-BE49-F238E27FC236}">
                <a16:creationId xmlns:a16="http://schemas.microsoft.com/office/drawing/2014/main" id="{76736A00-6D5D-45A9-91A5-69E60D47EC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535" y="4209091"/>
            <a:ext cx="5982221" cy="2028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 marL="341313" indent="-341313"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341313" algn="l"/>
                <a:tab pos="1255713" algn="l"/>
                <a:tab pos="2170113" algn="l"/>
                <a:tab pos="3084513" algn="l"/>
                <a:tab pos="3998913" algn="l"/>
                <a:tab pos="4913313" algn="l"/>
                <a:tab pos="5827713" algn="l"/>
                <a:tab pos="6742113" algn="l"/>
                <a:tab pos="7656513" algn="l"/>
                <a:tab pos="8570913" algn="l"/>
                <a:tab pos="9485313" algn="l"/>
                <a:tab pos="1039971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700"/>
              </a:spcBef>
              <a:buClr>
                <a:srgbClr val="FFFFFF"/>
              </a:buClr>
              <a:buFont typeface="Arial" panose="020B0604020202020204" pitchFamily="34" charset="0"/>
              <a:buChar char="•"/>
            </a:pPr>
            <a:r>
              <a:rPr lang="es-AR" altLang="es-ES" sz="3200" dirty="0">
                <a:solidFill>
                  <a:schemeClr val="accent2"/>
                </a:solidFill>
              </a:rPr>
              <a:t>Un pin de entrada con </a:t>
            </a:r>
            <a:r>
              <a:rPr lang="es-AR" altLang="es-ES" sz="3200" dirty="0" err="1">
                <a:solidFill>
                  <a:schemeClr val="accent2"/>
                </a:solidFill>
              </a:rPr>
              <a:t>pull</a:t>
            </a:r>
            <a:r>
              <a:rPr lang="es-AR" altLang="es-ES" sz="3200" dirty="0">
                <a:solidFill>
                  <a:schemeClr val="accent2"/>
                </a:solidFill>
              </a:rPr>
              <a:t> </a:t>
            </a:r>
            <a:r>
              <a:rPr lang="es-AR" altLang="es-ES" sz="3200" dirty="0" err="1">
                <a:solidFill>
                  <a:schemeClr val="accent2"/>
                </a:solidFill>
              </a:rPr>
              <a:t>down</a:t>
            </a:r>
            <a:r>
              <a:rPr lang="es-AR" altLang="es-ES" sz="3200" dirty="0">
                <a:solidFill>
                  <a:schemeClr val="accent2"/>
                </a:solidFill>
              </a:rPr>
              <a:t> y una llave tendrá valor “1” con la llave cerrada y “0” con la llave abierta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22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4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3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56" name="Rectangle 1">
            <a:extLst>
              <a:ext uri="{FF2B5EF4-FFF2-40B4-BE49-F238E27FC236}">
                <a16:creationId xmlns:a16="http://schemas.microsoft.com/office/drawing/2014/main" id="{7A0CE3E4-3370-40D3-9EA0-31337A55E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s-ES" sz="32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Pin real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9A3B964-49B0-41FB-839D-2FFFA3EAE68B}"/>
              </a:ext>
            </a:extLst>
          </p:cNvPr>
          <p:cNvSpPr txBox="1"/>
          <p:nvPr/>
        </p:nvSpPr>
        <p:spPr>
          <a:xfrm>
            <a:off x="558045" y="4581128"/>
            <a:ext cx="3904913" cy="841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 eaLnBrk="1" hangingPunct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1600" dirty="0">
                <a:solidFill>
                  <a:schemeClr val="tx1"/>
                </a:solidFill>
                <a:latin typeface="+mn-lt"/>
                <a:cs typeface="+mn-cs"/>
              </a:rPr>
              <a:t>Mas </a:t>
            </a:r>
            <a:r>
              <a:rPr lang="es-AR" sz="1600" dirty="0" err="1">
                <a:solidFill>
                  <a:schemeClr val="tx1"/>
                </a:solidFill>
                <a:latin typeface="+mn-lt"/>
                <a:cs typeface="+mn-cs"/>
              </a:rPr>
              <a:t>info</a:t>
            </a:r>
            <a:r>
              <a:rPr lang="es-AR" sz="1600" dirty="0">
                <a:solidFill>
                  <a:schemeClr val="tx1"/>
                </a:solidFill>
                <a:latin typeface="+mn-lt"/>
                <a:cs typeface="+mn-cs"/>
              </a:rPr>
              <a:t> sobre modos eléctricos en GPIO en:</a:t>
            </a:r>
          </a:p>
          <a:p>
            <a:pPr defTabSz="914400" eaLnBrk="1" hangingPunct="1">
              <a:lnSpc>
                <a:spcPct val="90000"/>
              </a:lnSpc>
              <a:spcAft>
                <a:spcPts val="600"/>
              </a:spcAft>
            </a:pPr>
            <a:r>
              <a:rPr lang="es-AR" sz="1600" dirty="0">
                <a:solidFill>
                  <a:schemeClr val="tx1"/>
                </a:solidFill>
                <a:latin typeface="+mn-lt"/>
                <a:cs typeface="+mn-cs"/>
              </a:rPr>
              <a:t>https://suketushah.medium.com/gpio-as-fast-as-possible-f78cbb9db50e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B0B9785-5A32-4BF5-A7D3-A4EE0408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984" y="476672"/>
            <a:ext cx="7062664" cy="5643033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3554" name="Marcador de fecha 3">
            <a:extLst>
              <a:ext uri="{FF2B5EF4-FFF2-40B4-BE49-F238E27FC236}">
                <a16:creationId xmlns:a16="http://schemas.microsoft.com/office/drawing/2014/main" id="{51947D67-8196-4280-BA03-4F17D3B42A2B}"/>
              </a:ext>
            </a:extLst>
          </p:cNvPr>
          <p:cNvSpPr>
            <a:spLocks noGrp="1"/>
          </p:cNvSpPr>
          <p:nvPr>
            <p:ph type="dt" sz="quarter" idx="10"/>
          </p:nvPr>
        </p:nvSpPr>
        <p:spPr>
          <a:xfrm>
            <a:off x="966950" y="6356350"/>
            <a:ext cx="2614449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defTabSz="914400" eaLnBrk="1" hangingPunct="1">
              <a:spcAft>
                <a:spcPts val="600"/>
              </a:spcAft>
              <a:buClrTx/>
              <a:buFontTx/>
              <a:buNone/>
            </a:pPr>
            <a:r>
              <a:rPr lang="en-US" altLang="es-ES"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rPr>
              <a:t>UTN-FRBA</a:t>
            </a:r>
          </a:p>
        </p:txBody>
      </p:sp>
      <p:sp>
        <p:nvSpPr>
          <p:cNvPr id="23555" name="Marcador de pie de página 4">
            <a:extLst>
              <a:ext uri="{FF2B5EF4-FFF2-40B4-BE49-F238E27FC236}">
                <a16:creationId xmlns:a16="http://schemas.microsoft.com/office/drawing/2014/main" id="{2D934822-F2AA-4BC5-B18D-DCD59BAF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2102" y="6356350"/>
            <a:ext cx="5459798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  <a:buClrTx/>
              <a:buFontTx/>
              <a:buNone/>
            </a:pPr>
            <a:r>
              <a:rPr lang="en-US" altLang="es-ES" sz="7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Info II – IR2001</a:t>
            </a:r>
          </a:p>
          <a:p>
            <a:pPr algn="l" defTabSz="914400" eaLnBrk="1" hangingPunct="1">
              <a:lnSpc>
                <a:spcPct val="90000"/>
              </a:lnSpc>
              <a:spcAft>
                <a:spcPts val="600"/>
              </a:spcAft>
              <a:buClrTx/>
              <a:buFontTx/>
              <a:buNone/>
            </a:pPr>
            <a:r>
              <a:rPr lang="en-US" altLang="es-ES" sz="700" kern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rPr>
              <a:t>Gabriel Soccodato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o 47">
            <a:extLst>
              <a:ext uri="{FF2B5EF4-FFF2-40B4-BE49-F238E27FC236}">
                <a16:creationId xmlns:a16="http://schemas.microsoft.com/office/drawing/2014/main" id="{F28D0234-EEC7-47B2-8A8E-ED6CC0A0F0CD}"/>
              </a:ext>
            </a:extLst>
          </p:cNvPr>
          <p:cNvGrpSpPr/>
          <p:nvPr/>
        </p:nvGrpSpPr>
        <p:grpSpPr>
          <a:xfrm>
            <a:off x="6832590" y="255249"/>
            <a:ext cx="5184575" cy="5982063"/>
            <a:chOff x="3638535" y="2894317"/>
            <a:chExt cx="5052498" cy="6252433"/>
          </a:xfrm>
          <a:effectLst>
            <a:glow rad="101600">
              <a:srgbClr val="CC6600">
                <a:alpha val="40000"/>
              </a:srgbClr>
            </a:glow>
          </a:effectLst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358D925A-CDBE-4340-890F-9DAC4CE8B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8535" y="2894317"/>
              <a:ext cx="5052498" cy="1470787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3B17445D-F4A7-46F0-9EB6-F4526F265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9018" y="4315251"/>
              <a:ext cx="5022015" cy="4831499"/>
            </a:xfrm>
            <a:prstGeom prst="rect">
              <a:avLst/>
            </a:prstGeom>
          </p:spPr>
        </p:pic>
      </p:grpSp>
      <p:sp>
        <p:nvSpPr>
          <p:cNvPr id="32773" name="Text Box 4">
            <a:extLst>
              <a:ext uri="{FF2B5EF4-FFF2-40B4-BE49-F238E27FC236}">
                <a16:creationId xmlns:a16="http://schemas.microsoft.com/office/drawing/2014/main" id="{D15CC016-FA3B-41FB-9682-F0E84A996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187325"/>
            <a:ext cx="5184576" cy="69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124000"/>
              </a:lnSpc>
              <a:spcBef>
                <a:spcPct val="0"/>
              </a:spcBef>
              <a:buClrTx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</a:rPr>
              <a:t>Seguimos con IOCON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F9CC59D-F1BB-4136-93CA-5069CB684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2" y="1028174"/>
            <a:ext cx="4720084" cy="3411401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FEF4261-7A33-4ECD-9D21-255F21BE1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2" y="5047094"/>
            <a:ext cx="4720084" cy="824141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C906A78-06E8-49EF-AB9E-EB754B3EAD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 bwMode="auto">
          <a:xfrm>
            <a:off x="2623394" y="4439575"/>
            <a:ext cx="0" cy="607519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AutoShape 12">
            <a:extLst>
              <a:ext uri="{FF2B5EF4-FFF2-40B4-BE49-F238E27FC236}">
                <a16:creationId xmlns:a16="http://schemas.microsoft.com/office/drawing/2014/main" id="{A3098CDD-9B7B-44EA-9A07-1B788A91A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416" y="1456831"/>
            <a:ext cx="1908175" cy="5032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solidFill>
                  <a:srgbClr val="4700B8"/>
                </a:solidFill>
                <a:latin typeface="Arial" panose="020B0604020202020204" pitchFamily="34" charset="0"/>
              </a:rPr>
              <a:t>IOCON PIO0_13</a:t>
            </a:r>
          </a:p>
        </p:txBody>
      </p:sp>
      <p:pic>
        <p:nvPicPr>
          <p:cNvPr id="1026" name="Picture 2" descr="pngfind.com-flechas-png-333936 - MariCarmen López">
            <a:extLst>
              <a:ext uri="{FF2B5EF4-FFF2-40B4-BE49-F238E27FC236}">
                <a16:creationId xmlns:a16="http://schemas.microsoft.com/office/drawing/2014/main" id="{4EB434E9-3F51-406C-8B6F-CB259501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25584">
            <a:off x="4044152" y="3614076"/>
            <a:ext cx="2815663" cy="132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8C5F41E-5D33-4A2F-AFC5-263014B6519B}"/>
              </a:ext>
            </a:extLst>
          </p:cNvPr>
          <p:cNvSpPr txBox="1"/>
          <p:nvPr/>
        </p:nvSpPr>
        <p:spPr>
          <a:xfrm>
            <a:off x="5197194" y="4876951"/>
            <a:ext cx="2126736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AR" altLang="es-ES" sz="1800" dirty="0">
                <a:solidFill>
                  <a:schemeClr val="accent2"/>
                </a:solidFill>
              </a:rPr>
              <a:t>Hay 42 de estos registros usables para este encapsulado. </a:t>
            </a:r>
          </a:p>
          <a:p>
            <a:pPr algn="ctr"/>
            <a:r>
              <a:rPr lang="es-AR" altLang="es-ES" sz="1800" dirty="0">
                <a:solidFill>
                  <a:schemeClr val="accent2"/>
                </a:solidFill>
              </a:rPr>
              <a:t>Uno por pin</a:t>
            </a:r>
            <a:endParaRPr lang="es-AR" dirty="0"/>
          </a:p>
        </p:txBody>
      </p:sp>
      <p:sp>
        <p:nvSpPr>
          <p:cNvPr id="34" name="Marcador de fecha 1">
            <a:extLst>
              <a:ext uri="{FF2B5EF4-FFF2-40B4-BE49-F238E27FC236}">
                <a16:creationId xmlns:a16="http://schemas.microsoft.com/office/drawing/2014/main" id="{89BB9155-BCBF-483F-9E26-4FE189C5370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35" name="Marcador de número de diapositiva 3">
            <a:extLst>
              <a:ext uri="{FF2B5EF4-FFF2-40B4-BE49-F238E27FC236}">
                <a16:creationId xmlns:a16="http://schemas.microsoft.com/office/drawing/2014/main" id="{D0D136D1-3DC1-4A73-BF21-980D1EACAA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29</a:t>
            </a:fld>
            <a:endParaRPr lang="es-ES" altLang="es-AR"/>
          </a:p>
        </p:txBody>
      </p:sp>
      <p:sp>
        <p:nvSpPr>
          <p:cNvPr id="36" name="Marcador de pie de página 2">
            <a:extLst>
              <a:ext uri="{FF2B5EF4-FFF2-40B4-BE49-F238E27FC236}">
                <a16:creationId xmlns:a16="http://schemas.microsoft.com/office/drawing/2014/main" id="{B65FE945-C54B-45DE-AD9A-261A23B17CA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AC72CF7-5548-4CFB-9479-444F81145862}"/>
              </a:ext>
            </a:extLst>
          </p:cNvPr>
          <p:cNvCxnSpPr/>
          <p:nvPr/>
        </p:nvCxnSpPr>
        <p:spPr bwMode="auto">
          <a:xfrm flipV="1">
            <a:off x="4912384" y="1960068"/>
            <a:ext cx="1951486" cy="114459"/>
          </a:xfrm>
          <a:prstGeom prst="straightConnector1">
            <a:avLst/>
          </a:prstGeom>
          <a:ln w="38100">
            <a:solidFill>
              <a:srgbClr val="CC6600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Text Box 4">
            <a:extLst>
              <a:ext uri="{FF2B5EF4-FFF2-40B4-BE49-F238E27FC236}">
                <a16:creationId xmlns:a16="http://schemas.microsoft.com/office/drawing/2014/main" id="{D8B542EB-9C23-413B-9811-FF054E12E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9496" y="261925"/>
            <a:ext cx="10366244" cy="577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24000"/>
              </a:lnSpc>
              <a:spcBef>
                <a:spcPct val="0"/>
              </a:spcBef>
              <a:buClrTx/>
              <a:buFontTx/>
              <a:buNone/>
            </a:pPr>
            <a:r>
              <a:rPr lang="es-AR" altLang="es-A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LPC845: ¿Qué incluye en nuestro encapsulado de 48p?</a:t>
            </a:r>
          </a:p>
        </p:txBody>
      </p:sp>
      <p:sp>
        <p:nvSpPr>
          <p:cNvPr id="12294" name="Text Box 5">
            <a:extLst>
              <a:ext uri="{FF2B5EF4-FFF2-40B4-BE49-F238E27FC236}">
                <a16:creationId xmlns:a16="http://schemas.microsoft.com/office/drawing/2014/main" id="{E2FA8DDB-6550-4018-8732-07B8B1999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0" y="981086"/>
            <a:ext cx="5954825" cy="486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ARM </a:t>
            </a:r>
            <a:r>
              <a:rPr lang="es-AR" altLang="es-AR" sz="2200" dirty="0" err="1">
                <a:latin typeface="Arial" panose="020B0604020202020204" pitchFamily="34" charset="0"/>
              </a:rPr>
              <a:t>Cortex</a:t>
            </a:r>
            <a:r>
              <a:rPr lang="es-AR" altLang="es-AR" sz="2200" dirty="0">
                <a:latin typeface="Arial" panose="020B0604020202020204" pitchFamily="34" charset="0"/>
              </a:rPr>
              <a:t> M0+ @30MHz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64k Flash / 16k SRAM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ROM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32 fuentes de interrupciones vectorizadas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 err="1">
                <a:latin typeface="Arial" panose="020B0604020202020204" pitchFamily="34" charset="0"/>
              </a:rPr>
              <a:t>Switch</a:t>
            </a:r>
            <a:r>
              <a:rPr lang="es-AR" altLang="es-AR" sz="2200" dirty="0">
                <a:latin typeface="Arial" panose="020B0604020202020204" pitchFamily="34" charset="0"/>
              </a:rPr>
              <a:t> </a:t>
            </a:r>
            <a:r>
              <a:rPr lang="es-AR" altLang="es-AR" sz="2200" dirty="0" err="1">
                <a:latin typeface="Arial" panose="020B0604020202020204" pitchFamily="34" charset="0"/>
              </a:rPr>
              <a:t>Matríx</a:t>
            </a:r>
            <a:endParaRPr lang="es-AR" altLang="es-AR" sz="2200" dirty="0">
              <a:latin typeface="Arial" panose="020B060402020202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42 GPIO </a:t>
            </a:r>
            <a:r>
              <a:rPr lang="es-AR" altLang="es-AR" sz="2200" dirty="0" err="1">
                <a:latin typeface="Arial" panose="020B0604020202020204" pitchFamily="34" charset="0"/>
              </a:rPr>
              <a:t>max</a:t>
            </a:r>
            <a:endParaRPr lang="es-AR" altLang="es-AR" sz="2200" dirty="0">
              <a:latin typeface="Arial" panose="020B060402020202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5 UART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2 SPI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4 I2C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Varios </a:t>
            </a:r>
            <a:r>
              <a:rPr lang="es-AR" altLang="es-AR" sz="2200" dirty="0" err="1">
                <a:latin typeface="Arial" panose="020B0604020202020204" pitchFamily="34" charset="0"/>
              </a:rPr>
              <a:t>timers</a:t>
            </a:r>
            <a:endParaRPr lang="es-AR" altLang="es-AR" sz="2200" dirty="0">
              <a:latin typeface="Arial" panose="020B0604020202020204" pitchFamily="34" charset="0"/>
            </a:endParaRP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1 ADC de 12 bits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1 Comparador analógico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2 DAC de 10 bits</a:t>
            </a:r>
          </a:p>
          <a:p>
            <a:pPr marL="342900" indent="-342900" eaLnBrk="1" hangingPunct="1">
              <a:spcBef>
                <a:spcPct val="0"/>
              </a:spcBef>
              <a:buClrTx/>
              <a:buFont typeface="Arial" panose="020B0604020202020204" pitchFamily="34" charset="0"/>
              <a:buChar char="•"/>
            </a:pPr>
            <a:r>
              <a:rPr lang="es-AR" altLang="es-AR" sz="2200" dirty="0">
                <a:latin typeface="Arial" panose="020B0604020202020204" pitchFamily="34" charset="0"/>
              </a:rPr>
              <a:t>etc</a:t>
            </a:r>
            <a:r>
              <a:rPr lang="es-AR" altLang="es-AR" sz="2400" dirty="0"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8FA7780-BACD-41D8-8969-0F8BFD5F128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D0E5959-79A6-4AA8-A599-2AB379EB183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DDEBAF-EDB8-4510-984B-E160774B41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78AB8F4-1A54-4B49-B173-43312B74B855}" type="slidenum">
              <a:rPr lang="es-ES" altLang="es-AR" smtClean="0"/>
              <a:pPr/>
              <a:t>3</a:t>
            </a:fld>
            <a:endParaRPr lang="es-ES" altLang="es-AR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BBB5199-05B7-493F-85BB-0D7CDF974C23}"/>
              </a:ext>
            </a:extLst>
          </p:cNvPr>
          <p:cNvGrpSpPr/>
          <p:nvPr/>
        </p:nvGrpSpPr>
        <p:grpSpPr>
          <a:xfrm>
            <a:off x="2855640" y="2636912"/>
            <a:ext cx="3096344" cy="461350"/>
            <a:chOff x="546859" y="3444961"/>
            <a:chExt cx="4378784" cy="46135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D2F97BBB-55A2-4AA4-8191-055C2FBA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384" y="3444961"/>
              <a:ext cx="4374259" cy="251482"/>
            </a:xfrm>
            <a:prstGeom prst="rect">
              <a:avLst/>
            </a:prstGeom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C2688264-B477-4AA8-9774-808F5D73C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859" y="3683513"/>
              <a:ext cx="4374259" cy="222798"/>
            </a:xfrm>
            <a:prstGeom prst="rect">
              <a:avLst/>
            </a:prstGeom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87D1385C-38BB-4EFA-B1A9-FA70EFC36B79}"/>
              </a:ext>
            </a:extLst>
          </p:cNvPr>
          <p:cNvGrpSpPr/>
          <p:nvPr/>
        </p:nvGrpSpPr>
        <p:grpSpPr>
          <a:xfrm rot="890701">
            <a:off x="6384032" y="836712"/>
            <a:ext cx="5541708" cy="5184576"/>
            <a:chOff x="6384032" y="836712"/>
            <a:chExt cx="5541708" cy="518457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1ED09D3F-7B01-49D5-9228-0E60A956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0661560">
              <a:off x="6384032" y="836712"/>
              <a:ext cx="5541708" cy="5184576"/>
            </a:xfrm>
            <a:prstGeom prst="rect">
              <a:avLst/>
            </a:prstGeom>
          </p:spPr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2819305-CAE3-4FF4-AEA8-169B8E4CE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351576" y="2522601"/>
              <a:ext cx="529311" cy="168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111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o 47">
            <a:extLst>
              <a:ext uri="{FF2B5EF4-FFF2-40B4-BE49-F238E27FC236}">
                <a16:creationId xmlns:a16="http://schemas.microsoft.com/office/drawing/2014/main" id="{F28D0234-EEC7-47B2-8A8E-ED6CC0A0F0CD}"/>
              </a:ext>
            </a:extLst>
          </p:cNvPr>
          <p:cNvGrpSpPr/>
          <p:nvPr/>
        </p:nvGrpSpPr>
        <p:grpSpPr>
          <a:xfrm>
            <a:off x="119336" y="277307"/>
            <a:ext cx="5184575" cy="5982063"/>
            <a:chOff x="3638535" y="2894317"/>
            <a:chExt cx="5052498" cy="6252433"/>
          </a:xfrm>
          <a:effectLst>
            <a:glow rad="101600">
              <a:srgbClr val="CC6600">
                <a:alpha val="40000"/>
              </a:srgbClr>
            </a:glow>
          </a:effectLst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358D925A-CDBE-4340-890F-9DAC4CE8B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8535" y="2894317"/>
              <a:ext cx="5052498" cy="1470787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3B17445D-F4A7-46F0-9EB6-F4526F265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9018" y="4315251"/>
              <a:ext cx="5022015" cy="4831499"/>
            </a:xfrm>
            <a:prstGeom prst="rect">
              <a:avLst/>
            </a:prstGeom>
          </p:spPr>
        </p:pic>
      </p:grpSp>
      <p:sp>
        <p:nvSpPr>
          <p:cNvPr id="32773" name="Text Box 4">
            <a:extLst>
              <a:ext uri="{FF2B5EF4-FFF2-40B4-BE49-F238E27FC236}">
                <a16:creationId xmlns:a16="http://schemas.microsoft.com/office/drawing/2014/main" id="{D15CC016-FA3B-41FB-9682-F0E84A996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0644" y="275803"/>
            <a:ext cx="5184576" cy="69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124000"/>
              </a:lnSpc>
              <a:spcBef>
                <a:spcPct val="0"/>
              </a:spcBef>
              <a:buClrTx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</a:rPr>
              <a:t>¿Qué nos interesa?</a:t>
            </a:r>
          </a:p>
        </p:txBody>
      </p:sp>
      <p:sp>
        <p:nvSpPr>
          <p:cNvPr id="30" name="AutoShape 12">
            <a:extLst>
              <a:ext uri="{FF2B5EF4-FFF2-40B4-BE49-F238E27FC236}">
                <a16:creationId xmlns:a16="http://schemas.microsoft.com/office/drawing/2014/main" id="{A3098CDD-9B7B-44EA-9A07-1B788A91A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2276872"/>
            <a:ext cx="1908175" cy="5032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solidFill>
                  <a:srgbClr val="4700B8"/>
                </a:solidFill>
                <a:latin typeface="Arial" panose="020B0604020202020204" pitchFamily="34" charset="0"/>
              </a:rPr>
              <a:t>IOCON PIO0_13</a:t>
            </a:r>
          </a:p>
        </p:txBody>
      </p:sp>
      <p:sp>
        <p:nvSpPr>
          <p:cNvPr id="34" name="Marcador de fecha 1">
            <a:extLst>
              <a:ext uri="{FF2B5EF4-FFF2-40B4-BE49-F238E27FC236}">
                <a16:creationId xmlns:a16="http://schemas.microsoft.com/office/drawing/2014/main" id="{89BB9155-BCBF-483F-9E26-4FE189C5370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35" name="Marcador de número de diapositiva 3">
            <a:extLst>
              <a:ext uri="{FF2B5EF4-FFF2-40B4-BE49-F238E27FC236}">
                <a16:creationId xmlns:a16="http://schemas.microsoft.com/office/drawing/2014/main" id="{D0D136D1-3DC1-4A73-BF21-980D1EACAA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30</a:t>
            </a:fld>
            <a:endParaRPr lang="es-ES" altLang="es-AR"/>
          </a:p>
        </p:txBody>
      </p:sp>
      <p:sp>
        <p:nvSpPr>
          <p:cNvPr id="36" name="Marcador de pie de página 2">
            <a:extLst>
              <a:ext uri="{FF2B5EF4-FFF2-40B4-BE49-F238E27FC236}">
                <a16:creationId xmlns:a16="http://schemas.microsoft.com/office/drawing/2014/main" id="{B65FE945-C54B-45DE-AD9A-261A23B17CA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CA8B09E-0EB0-42EC-BD31-E031683EA706}"/>
              </a:ext>
            </a:extLst>
          </p:cNvPr>
          <p:cNvGrpSpPr/>
          <p:nvPr/>
        </p:nvGrpSpPr>
        <p:grpSpPr>
          <a:xfrm>
            <a:off x="7173497" y="1539366"/>
            <a:ext cx="4219516" cy="1181340"/>
            <a:chOff x="7167156" y="1539701"/>
            <a:chExt cx="3796432" cy="774958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FA49283C-76C2-4498-9D17-4729D4C7F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67156" y="1628800"/>
              <a:ext cx="3787468" cy="685859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F9B6C078-3DC8-4E1E-8F17-A69A7E444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1361" y="1539701"/>
              <a:ext cx="3772227" cy="144793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8986C820-1CA0-4B57-A6D6-AC85C551B907}"/>
              </a:ext>
            </a:extLst>
          </p:cNvPr>
          <p:cNvGrpSpPr/>
          <p:nvPr/>
        </p:nvGrpSpPr>
        <p:grpSpPr>
          <a:xfrm>
            <a:off x="7153748" y="4251806"/>
            <a:ext cx="4232962" cy="1045518"/>
            <a:chOff x="7189566" y="3949768"/>
            <a:chExt cx="3787468" cy="585996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5DA083D1-2B61-41F5-919E-97ECE8E08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9566" y="4070904"/>
              <a:ext cx="3787468" cy="464860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7CD81565-0639-4054-BEDF-A2EBC293C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91360" y="3949768"/>
              <a:ext cx="3772227" cy="144793"/>
            </a:xfrm>
            <a:prstGeom prst="rect">
              <a:avLst/>
            </a:prstGeom>
          </p:spPr>
        </p:pic>
      </p:grpSp>
      <p:pic>
        <p:nvPicPr>
          <p:cNvPr id="28" name="Picture 2" descr="pngfind.com-flechas-png-333936 - MariCarmen López">
            <a:extLst>
              <a:ext uri="{FF2B5EF4-FFF2-40B4-BE49-F238E27FC236}">
                <a16:creationId xmlns:a16="http://schemas.microsoft.com/office/drawing/2014/main" id="{671D9899-5189-414E-AFEE-E0776552D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411731">
            <a:off x="3526957" y="1228436"/>
            <a:ext cx="3488955" cy="96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pngfind.com-flechas-png-333936 - MariCarmen López">
            <a:extLst>
              <a:ext uri="{FF2B5EF4-FFF2-40B4-BE49-F238E27FC236}">
                <a16:creationId xmlns:a16="http://schemas.microsoft.com/office/drawing/2014/main" id="{D3226811-482E-457D-B67F-61A06E7A9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806988">
            <a:off x="2882344" y="3363072"/>
            <a:ext cx="4259298" cy="101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34AC43BC-5ED1-42AA-80BC-BDA41EAA7CC5}"/>
              </a:ext>
            </a:extLst>
          </p:cNvPr>
          <p:cNvSpPr/>
          <p:nvPr/>
        </p:nvSpPr>
        <p:spPr bwMode="auto">
          <a:xfrm>
            <a:off x="335360" y="717151"/>
            <a:ext cx="811466" cy="256328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 dirty="0">
              <a:ln>
                <a:solidFill>
                  <a:srgbClr val="FF3399"/>
                </a:solidFill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F6CDDF4D-14B1-4CB1-93F8-8AD6AA201FF8}"/>
              </a:ext>
            </a:extLst>
          </p:cNvPr>
          <p:cNvSpPr/>
          <p:nvPr/>
        </p:nvSpPr>
        <p:spPr bwMode="auto">
          <a:xfrm>
            <a:off x="369867" y="2915819"/>
            <a:ext cx="811466" cy="256328"/>
          </a:xfrm>
          <a:prstGeom prst="ellipse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solidFill>
                  <a:srgbClr val="FF3399"/>
                </a:solidFill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9170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31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35EB18F-0AD4-4069-B255-3DEDB6C53377}"/>
              </a:ext>
            </a:extLst>
          </p:cNvPr>
          <p:cNvSpPr txBox="1"/>
          <p:nvPr/>
        </p:nvSpPr>
        <p:spPr>
          <a:xfrm>
            <a:off x="479376" y="3429000"/>
            <a:ext cx="8522940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 IOCON -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Peripheral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instance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base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addresses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Peripheral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IOCON base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IOCON_BASE                               (0x40044000u)</a:t>
            </a:r>
          </a:p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Peripheral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IOCON base pointer */</a:t>
            </a:r>
          </a:p>
          <a:p>
            <a:pPr algn="l"/>
            <a:r>
              <a:rPr lang="it-IT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                         ((IOCON_Type *)IOCON_BASE)</a:t>
            </a:r>
          </a:p>
          <a:p>
            <a:pPr algn="l"/>
            <a:r>
              <a:rPr lang="en-US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Array initializer of IOCON peripheral base addresses */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3ADE7E-CD03-41CC-A509-7EC941D62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207361"/>
            <a:ext cx="10657184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¿y cómo atacamos estos registros desde C?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776F7EB-9E20-4691-B19A-EA1F428D0160}"/>
              </a:ext>
            </a:extLst>
          </p:cNvPr>
          <p:cNvSpPr txBox="1"/>
          <p:nvPr/>
        </p:nvSpPr>
        <p:spPr>
          <a:xfrm>
            <a:off x="479376" y="1115854"/>
            <a:ext cx="11593288" cy="175432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IOCON -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Register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Layout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Typedef */</a:t>
            </a:r>
          </a:p>
          <a:p>
            <a:pPr algn="l"/>
            <a:r>
              <a:rPr lang="es-A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typedef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AR" sz="18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struct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it-IT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PIO[56];                       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} IOCON_Type;</a:t>
            </a:r>
          </a:p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/**&lt; Digital I/O control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for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pins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PIO0_17..Digital I/O control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for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pins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PIO1_10, array offset: 0x0, array step: 0x4 */</a:t>
            </a:r>
            <a:endParaRPr lang="es-AR" dirty="0"/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F0EA2574-4727-4188-926C-29D0067EE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1944" y="4548256"/>
            <a:ext cx="1512168" cy="320904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4274867-6FB7-4629-9F03-E4F12ABD35D5}"/>
              </a:ext>
            </a:extLst>
          </p:cNvPr>
          <p:cNvSpPr txBox="1"/>
          <p:nvPr/>
        </p:nvSpPr>
        <p:spPr>
          <a:xfrm rot="20778288">
            <a:off x="7129328" y="4868325"/>
            <a:ext cx="45865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altLang="es-AR" sz="2800" b="1" dirty="0">
                <a:solidFill>
                  <a:srgbClr val="FF0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¡Es un bloque con registros casi contiguos!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7569752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E304CCF4-54C1-407E-B070-B7312890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207361"/>
            <a:ext cx="10657184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¿y cómo atacamos estos registros desde C?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32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27C6742-BD0B-4AC2-9022-E48F91ED8017}"/>
              </a:ext>
            </a:extLst>
          </p:cNvPr>
          <p:cNvSpPr txBox="1"/>
          <p:nvPr/>
        </p:nvSpPr>
        <p:spPr>
          <a:xfrm>
            <a:off x="6598311" y="950801"/>
            <a:ext cx="389017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IOCON_INDEX_PIO0_21       (27)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IOCON_INDEX_PIO0_20       (28)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IOCON_INDEX_PIO0_19       (29)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IOCON_INDEX_PIO0_18       (30)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IOCON_INDEX_PIO1_8        (31)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IOCON_INDEX_PIO1_9        (32)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IOCON_INDEX_PIO1_12       (33)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IOCON_INDEX_PIO1_13       (34)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IOCON_INDEX_PIO0_31       (35)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IOCON_INDEX_PIO1_0        (36)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        (37)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IOCON_INDEX_PIO1_2        (38)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IOCON_INDEX_PIO1_14       (39)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IOCON_INDEX_PIO1_15       (40)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IOCON_INDEX_PIO1_3        (41)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IOCON_INDEX_PIO1_4        (42)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IOCON_INDEX_PIO1_5        (43)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IOCON_INDEX_PIO1_16       (44)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IOCON_INDEX_PIO1_17       (45)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IOCON_INDEX_PIO1_6        (46)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IOCON_INDEX_PIO1_18       (47)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IOCON_INDEX_PIO1_19       (48)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IOCON_INDEX_PIO1_7        (49)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IOCON_INDEX_PIO0_29       (50)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IOCON_INDEX_PIO0_30       (51)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IOCON_INDEX_PIO1_20       (52)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IOCON_INDEX_PIO1_21       (53)</a:t>
            </a:r>
          </a:p>
          <a:p>
            <a:pPr rtl="0"/>
            <a:r>
              <a:rPr lang="it-IT" sz="1200" b="1" i="0" u="none" strike="noStrike" kern="1200" baseline="0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i="0" u="none" strike="noStrike" kern="1200" baseline="0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IOCON_INDEX_PIO1_11       (54)</a:t>
            </a:r>
            <a:endParaRPr lang="it-IT" b="1" i="0" u="none" strike="noStrike" kern="1200" baseline="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E955319-3BFF-4580-9AC6-F50EA867FF84}"/>
              </a:ext>
            </a:extLst>
          </p:cNvPr>
          <p:cNvSpPr txBox="1"/>
          <p:nvPr/>
        </p:nvSpPr>
        <p:spPr>
          <a:xfrm>
            <a:off x="1703512" y="1231945"/>
            <a:ext cx="383931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IOCON_INDEX_PIO0_17       ( 0)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IOCON_INDEX_PIO0_13       ( 1)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IOCON_INDEX_PIO0_12       ( 2)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IOCON_INDEX_PIO0_5        ( 3)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IOCON_INDEX_PIO0_4        ( 4)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IOCON_INDEX_PIO0_3        ( 5)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        ( 6)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IOCON_INDEX_PIO0_11       ( 7)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IOCON_INDEX_PIO0_10       ( 8)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IOCON_INDEX_PIO0_16       ( 9)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IOCON_INDEX_PIO0_15       (10)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        (</a:t>
            </a:r>
            <a:r>
              <a:rPr lang="it-IT" sz="12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11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IOCON_INDEX_PIO0_9        (</a:t>
            </a:r>
            <a:r>
              <a:rPr lang="it-IT" sz="1200" b="1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13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IOCON_INDEX_PIO0_8        (14)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IOCON_INDEX_PIO0_7        (15)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IOCON_INDEX_PIO0_6        (16)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IOCON_INDEX_PIO0_0        (17)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IOCON_INDEX_PIO0_14       (</a:t>
            </a:r>
            <a:r>
              <a:rPr lang="it-IT" sz="12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18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IOCON_INDEX_PIO0_28       (</a:t>
            </a:r>
            <a:r>
              <a:rPr lang="it-IT" sz="1200" b="1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20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IOCON_INDEX_PIO0_27       (21)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IOCON_INDEX_PIO0_26       (22)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IOCON_INDEX_PIO0_25       (23)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IOCON_INDEX_PIO0_24       (24)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IOCON_INDEX_PIO0_23       (25)</a:t>
            </a:r>
          </a:p>
          <a:p>
            <a:pPr algn="l"/>
            <a:r>
              <a:rPr lang="it-IT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   IOCON_INDEX_PIO0_22       (26)</a:t>
            </a:r>
          </a:p>
        </p:txBody>
      </p:sp>
    </p:spTree>
    <p:extLst>
      <p:ext uri="{BB962C8B-B14F-4D97-AF65-F5344CB8AC3E}">
        <p14:creationId xmlns:p14="http://schemas.microsoft.com/office/powerpoint/2010/main" val="3319619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E304CCF4-54C1-407E-B070-B7312890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207361"/>
            <a:ext cx="10657184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¿y cómo atacamos estos registros desde C?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33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70C01EB-3789-425F-A537-AE140F0B5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5703" y="1075905"/>
            <a:ext cx="4301278" cy="2739624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54DCD3B-B26E-431A-8403-498F372AF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8974" y="4682104"/>
            <a:ext cx="4203524" cy="1086078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5163AB47-A60C-4A27-99DB-413F71E3F62C}"/>
              </a:ext>
            </a:extLst>
          </p:cNvPr>
          <p:cNvCxnSpPr>
            <a:stCxn id="12" idx="2"/>
            <a:endCxn id="14" idx="0"/>
          </p:cNvCxnSpPr>
          <p:nvPr/>
        </p:nvCxnSpPr>
        <p:spPr bwMode="auto">
          <a:xfrm>
            <a:off x="9356342" y="3815529"/>
            <a:ext cx="14394" cy="866575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7CB593D4-0552-4CE7-ADDC-20E9E3A118A2}"/>
              </a:ext>
            </a:extLst>
          </p:cNvPr>
          <p:cNvCxnSpPr>
            <a:cxnSpLocks/>
          </p:cNvCxnSpPr>
          <p:nvPr/>
        </p:nvCxnSpPr>
        <p:spPr bwMode="auto">
          <a:xfrm>
            <a:off x="5231904" y="1700808"/>
            <a:ext cx="1877572" cy="1"/>
          </a:xfrm>
          <a:prstGeom prst="straightConnector1">
            <a:avLst/>
          </a:prstGeom>
          <a:ln w="38100">
            <a:solidFill>
              <a:srgbClr val="CC6600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58E34899-AAD8-46ED-83EB-0008D23E8344}"/>
              </a:ext>
            </a:extLst>
          </p:cNvPr>
          <p:cNvSpPr txBox="1"/>
          <p:nvPr/>
        </p:nvSpPr>
        <p:spPr>
          <a:xfrm>
            <a:off x="1703512" y="1432218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IOCON [IOCON_INDEX_PIO0_7]</a:t>
            </a:r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BF0CA676-E62C-4E05-B9F8-F01DDE70B277}"/>
              </a:ext>
            </a:extLst>
          </p:cNvPr>
          <p:cNvCxnSpPr>
            <a:cxnSpLocks/>
          </p:cNvCxnSpPr>
          <p:nvPr/>
        </p:nvCxnSpPr>
        <p:spPr bwMode="auto">
          <a:xfrm>
            <a:off x="5231904" y="2930014"/>
            <a:ext cx="1877572" cy="1"/>
          </a:xfrm>
          <a:prstGeom prst="straightConnector1">
            <a:avLst/>
          </a:prstGeom>
          <a:ln w="38100">
            <a:solidFill>
              <a:srgbClr val="CC6600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E22342F-40CC-40F2-9403-9679FB5D2EBF}"/>
              </a:ext>
            </a:extLst>
          </p:cNvPr>
          <p:cNvSpPr txBox="1"/>
          <p:nvPr/>
        </p:nvSpPr>
        <p:spPr>
          <a:xfrm>
            <a:off x="1703512" y="2661424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IOCON [IOCON_INDEX_PIO0_28]</a:t>
            </a:r>
            <a:endParaRPr lang="es-AR" dirty="0">
              <a:solidFill>
                <a:schemeClr val="tx1"/>
              </a:solidFill>
            </a:endParaRPr>
          </a:p>
        </p:txBody>
      </p:sp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22481501-9128-4CCD-BD94-23700AD2B62D}"/>
              </a:ext>
            </a:extLst>
          </p:cNvPr>
          <p:cNvCxnSpPr>
            <a:cxnSpLocks/>
          </p:cNvCxnSpPr>
          <p:nvPr/>
        </p:nvCxnSpPr>
        <p:spPr bwMode="auto">
          <a:xfrm>
            <a:off x="5231904" y="5658816"/>
            <a:ext cx="1877572" cy="1"/>
          </a:xfrm>
          <a:prstGeom prst="straightConnector1">
            <a:avLst/>
          </a:prstGeom>
          <a:ln w="38100">
            <a:solidFill>
              <a:srgbClr val="CC6600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AB5B419-E151-4D39-AE34-EBF37463CFC7}"/>
              </a:ext>
            </a:extLst>
          </p:cNvPr>
          <p:cNvSpPr txBox="1"/>
          <p:nvPr/>
        </p:nvSpPr>
        <p:spPr>
          <a:xfrm>
            <a:off x="1703512" y="5390226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IOCON [IOCON_INDEX_PIO1_10]</a:t>
            </a:r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640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34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3ADE7E-CD03-41CC-A509-7EC941D62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207361"/>
            <a:ext cx="10657184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Máscaras para operar cómodamente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D14BBD-020F-4A16-9551-F750B3BC9B7A}"/>
              </a:ext>
            </a:extLst>
          </p:cNvPr>
          <p:cNvSpPr txBox="1"/>
          <p:nvPr/>
        </p:nvSpPr>
        <p:spPr>
          <a:xfrm>
            <a:off x="191344" y="1230413"/>
            <a:ext cx="11881320" cy="2800767"/>
          </a:xfrm>
          <a:custGeom>
            <a:avLst/>
            <a:gdLst>
              <a:gd name="connsiteX0" fmla="*/ 0 w 11881320"/>
              <a:gd name="connsiteY0" fmla="*/ 0 h 2800767"/>
              <a:gd name="connsiteX1" fmla="*/ 594066 w 11881320"/>
              <a:gd name="connsiteY1" fmla="*/ 0 h 2800767"/>
              <a:gd name="connsiteX2" fmla="*/ 1188132 w 11881320"/>
              <a:gd name="connsiteY2" fmla="*/ 0 h 2800767"/>
              <a:gd name="connsiteX3" fmla="*/ 1544572 w 11881320"/>
              <a:gd name="connsiteY3" fmla="*/ 0 h 2800767"/>
              <a:gd name="connsiteX4" fmla="*/ 1782198 w 11881320"/>
              <a:gd name="connsiteY4" fmla="*/ 0 h 2800767"/>
              <a:gd name="connsiteX5" fmla="*/ 2138638 w 11881320"/>
              <a:gd name="connsiteY5" fmla="*/ 0 h 2800767"/>
              <a:gd name="connsiteX6" fmla="*/ 2495077 w 11881320"/>
              <a:gd name="connsiteY6" fmla="*/ 0 h 2800767"/>
              <a:gd name="connsiteX7" fmla="*/ 3089143 w 11881320"/>
              <a:gd name="connsiteY7" fmla="*/ 0 h 2800767"/>
              <a:gd name="connsiteX8" fmla="*/ 3802022 w 11881320"/>
              <a:gd name="connsiteY8" fmla="*/ 0 h 2800767"/>
              <a:gd name="connsiteX9" fmla="*/ 4158462 w 11881320"/>
              <a:gd name="connsiteY9" fmla="*/ 0 h 2800767"/>
              <a:gd name="connsiteX10" fmla="*/ 4752528 w 11881320"/>
              <a:gd name="connsiteY10" fmla="*/ 0 h 2800767"/>
              <a:gd name="connsiteX11" fmla="*/ 5227781 w 11881320"/>
              <a:gd name="connsiteY11" fmla="*/ 0 h 2800767"/>
              <a:gd name="connsiteX12" fmla="*/ 5821847 w 11881320"/>
              <a:gd name="connsiteY12" fmla="*/ 0 h 2800767"/>
              <a:gd name="connsiteX13" fmla="*/ 6059473 w 11881320"/>
              <a:gd name="connsiteY13" fmla="*/ 0 h 2800767"/>
              <a:gd name="connsiteX14" fmla="*/ 6653539 w 11881320"/>
              <a:gd name="connsiteY14" fmla="*/ 0 h 2800767"/>
              <a:gd name="connsiteX15" fmla="*/ 7128792 w 11881320"/>
              <a:gd name="connsiteY15" fmla="*/ 0 h 2800767"/>
              <a:gd name="connsiteX16" fmla="*/ 7366418 w 11881320"/>
              <a:gd name="connsiteY16" fmla="*/ 0 h 2800767"/>
              <a:gd name="connsiteX17" fmla="*/ 7960484 w 11881320"/>
              <a:gd name="connsiteY17" fmla="*/ 0 h 2800767"/>
              <a:gd name="connsiteX18" fmla="*/ 8198111 w 11881320"/>
              <a:gd name="connsiteY18" fmla="*/ 0 h 2800767"/>
              <a:gd name="connsiteX19" fmla="*/ 8792177 w 11881320"/>
              <a:gd name="connsiteY19" fmla="*/ 0 h 2800767"/>
              <a:gd name="connsiteX20" fmla="*/ 9267430 w 11881320"/>
              <a:gd name="connsiteY20" fmla="*/ 0 h 2800767"/>
              <a:gd name="connsiteX21" fmla="*/ 9505056 w 11881320"/>
              <a:gd name="connsiteY21" fmla="*/ 0 h 2800767"/>
              <a:gd name="connsiteX22" fmla="*/ 9742682 w 11881320"/>
              <a:gd name="connsiteY22" fmla="*/ 0 h 2800767"/>
              <a:gd name="connsiteX23" fmla="*/ 10455562 w 11881320"/>
              <a:gd name="connsiteY23" fmla="*/ 0 h 2800767"/>
              <a:gd name="connsiteX24" fmla="*/ 11049628 w 11881320"/>
              <a:gd name="connsiteY24" fmla="*/ 0 h 2800767"/>
              <a:gd name="connsiteX25" fmla="*/ 11881320 w 11881320"/>
              <a:gd name="connsiteY25" fmla="*/ 0 h 2800767"/>
              <a:gd name="connsiteX26" fmla="*/ 11881320 w 11881320"/>
              <a:gd name="connsiteY26" fmla="*/ 476130 h 2800767"/>
              <a:gd name="connsiteX27" fmla="*/ 11881320 w 11881320"/>
              <a:gd name="connsiteY27" fmla="*/ 1092299 h 2800767"/>
              <a:gd name="connsiteX28" fmla="*/ 11881320 w 11881320"/>
              <a:gd name="connsiteY28" fmla="*/ 1568430 h 2800767"/>
              <a:gd name="connsiteX29" fmla="*/ 11881320 w 11881320"/>
              <a:gd name="connsiteY29" fmla="*/ 2044560 h 2800767"/>
              <a:gd name="connsiteX30" fmla="*/ 11881320 w 11881320"/>
              <a:gd name="connsiteY30" fmla="*/ 2800767 h 2800767"/>
              <a:gd name="connsiteX31" fmla="*/ 11049628 w 11881320"/>
              <a:gd name="connsiteY31" fmla="*/ 2800767 h 2800767"/>
              <a:gd name="connsiteX32" fmla="*/ 10812001 w 11881320"/>
              <a:gd name="connsiteY32" fmla="*/ 2800767 h 2800767"/>
              <a:gd name="connsiteX33" fmla="*/ 10574375 w 11881320"/>
              <a:gd name="connsiteY33" fmla="*/ 2800767 h 2800767"/>
              <a:gd name="connsiteX34" fmla="*/ 10336748 w 11881320"/>
              <a:gd name="connsiteY34" fmla="*/ 2800767 h 2800767"/>
              <a:gd name="connsiteX35" fmla="*/ 9980309 w 11881320"/>
              <a:gd name="connsiteY35" fmla="*/ 2800767 h 2800767"/>
              <a:gd name="connsiteX36" fmla="*/ 9148616 w 11881320"/>
              <a:gd name="connsiteY36" fmla="*/ 2800767 h 2800767"/>
              <a:gd name="connsiteX37" fmla="*/ 8554550 w 11881320"/>
              <a:gd name="connsiteY37" fmla="*/ 2800767 h 2800767"/>
              <a:gd name="connsiteX38" fmla="*/ 8316924 w 11881320"/>
              <a:gd name="connsiteY38" fmla="*/ 2800767 h 2800767"/>
              <a:gd name="connsiteX39" fmla="*/ 7841671 w 11881320"/>
              <a:gd name="connsiteY39" fmla="*/ 2800767 h 2800767"/>
              <a:gd name="connsiteX40" fmla="*/ 7009979 w 11881320"/>
              <a:gd name="connsiteY40" fmla="*/ 2800767 h 2800767"/>
              <a:gd name="connsiteX41" fmla="*/ 6653539 w 11881320"/>
              <a:gd name="connsiteY41" fmla="*/ 2800767 h 2800767"/>
              <a:gd name="connsiteX42" fmla="*/ 6059473 w 11881320"/>
              <a:gd name="connsiteY42" fmla="*/ 2800767 h 2800767"/>
              <a:gd name="connsiteX43" fmla="*/ 5703034 w 11881320"/>
              <a:gd name="connsiteY43" fmla="*/ 2800767 h 2800767"/>
              <a:gd name="connsiteX44" fmla="*/ 4990154 w 11881320"/>
              <a:gd name="connsiteY44" fmla="*/ 2800767 h 2800767"/>
              <a:gd name="connsiteX45" fmla="*/ 4158462 w 11881320"/>
              <a:gd name="connsiteY45" fmla="*/ 2800767 h 2800767"/>
              <a:gd name="connsiteX46" fmla="*/ 3802022 w 11881320"/>
              <a:gd name="connsiteY46" fmla="*/ 2800767 h 2800767"/>
              <a:gd name="connsiteX47" fmla="*/ 3445583 w 11881320"/>
              <a:gd name="connsiteY47" fmla="*/ 2800767 h 2800767"/>
              <a:gd name="connsiteX48" fmla="*/ 2970330 w 11881320"/>
              <a:gd name="connsiteY48" fmla="*/ 2800767 h 2800767"/>
              <a:gd name="connsiteX49" fmla="*/ 2613890 w 11881320"/>
              <a:gd name="connsiteY49" fmla="*/ 2800767 h 2800767"/>
              <a:gd name="connsiteX50" fmla="*/ 2376264 w 11881320"/>
              <a:gd name="connsiteY50" fmla="*/ 2800767 h 2800767"/>
              <a:gd name="connsiteX51" fmla="*/ 1544572 w 11881320"/>
              <a:gd name="connsiteY51" fmla="*/ 2800767 h 2800767"/>
              <a:gd name="connsiteX52" fmla="*/ 1069319 w 11881320"/>
              <a:gd name="connsiteY52" fmla="*/ 2800767 h 2800767"/>
              <a:gd name="connsiteX53" fmla="*/ 594066 w 11881320"/>
              <a:gd name="connsiteY53" fmla="*/ 2800767 h 2800767"/>
              <a:gd name="connsiteX54" fmla="*/ 0 w 11881320"/>
              <a:gd name="connsiteY54" fmla="*/ 2800767 h 2800767"/>
              <a:gd name="connsiteX55" fmla="*/ 0 w 11881320"/>
              <a:gd name="connsiteY55" fmla="*/ 2268621 h 2800767"/>
              <a:gd name="connsiteX56" fmla="*/ 0 w 11881320"/>
              <a:gd name="connsiteY56" fmla="*/ 1680460 h 2800767"/>
              <a:gd name="connsiteX57" fmla="*/ 0 w 11881320"/>
              <a:gd name="connsiteY57" fmla="*/ 1120307 h 2800767"/>
              <a:gd name="connsiteX58" fmla="*/ 0 w 11881320"/>
              <a:gd name="connsiteY58" fmla="*/ 560153 h 2800767"/>
              <a:gd name="connsiteX59" fmla="*/ 0 w 11881320"/>
              <a:gd name="connsiteY59" fmla="*/ 0 h 28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881320" h="2800767" extrusionOk="0">
                <a:moveTo>
                  <a:pt x="0" y="0"/>
                </a:moveTo>
                <a:cubicBezTo>
                  <a:pt x="188956" y="-30441"/>
                  <a:pt x="300837" y="53338"/>
                  <a:pt x="594066" y="0"/>
                </a:cubicBezTo>
                <a:cubicBezTo>
                  <a:pt x="887295" y="-53338"/>
                  <a:pt x="1044610" y="24740"/>
                  <a:pt x="1188132" y="0"/>
                </a:cubicBezTo>
                <a:cubicBezTo>
                  <a:pt x="1331654" y="-24740"/>
                  <a:pt x="1444648" y="8698"/>
                  <a:pt x="1544572" y="0"/>
                </a:cubicBezTo>
                <a:cubicBezTo>
                  <a:pt x="1644496" y="-8698"/>
                  <a:pt x="1723695" y="22288"/>
                  <a:pt x="1782198" y="0"/>
                </a:cubicBezTo>
                <a:cubicBezTo>
                  <a:pt x="1840701" y="-22288"/>
                  <a:pt x="2031516" y="16428"/>
                  <a:pt x="2138638" y="0"/>
                </a:cubicBezTo>
                <a:cubicBezTo>
                  <a:pt x="2245760" y="-16428"/>
                  <a:pt x="2360645" y="25483"/>
                  <a:pt x="2495077" y="0"/>
                </a:cubicBezTo>
                <a:cubicBezTo>
                  <a:pt x="2629509" y="-25483"/>
                  <a:pt x="2846602" y="58777"/>
                  <a:pt x="3089143" y="0"/>
                </a:cubicBezTo>
                <a:cubicBezTo>
                  <a:pt x="3331684" y="-58777"/>
                  <a:pt x="3460868" y="34938"/>
                  <a:pt x="3802022" y="0"/>
                </a:cubicBezTo>
                <a:cubicBezTo>
                  <a:pt x="4143176" y="-34938"/>
                  <a:pt x="4026973" y="22983"/>
                  <a:pt x="4158462" y="0"/>
                </a:cubicBezTo>
                <a:cubicBezTo>
                  <a:pt x="4289951" y="-22983"/>
                  <a:pt x="4496470" y="9001"/>
                  <a:pt x="4752528" y="0"/>
                </a:cubicBezTo>
                <a:cubicBezTo>
                  <a:pt x="5008586" y="-9001"/>
                  <a:pt x="5105131" y="21245"/>
                  <a:pt x="5227781" y="0"/>
                </a:cubicBezTo>
                <a:cubicBezTo>
                  <a:pt x="5350431" y="-21245"/>
                  <a:pt x="5636658" y="5094"/>
                  <a:pt x="5821847" y="0"/>
                </a:cubicBezTo>
                <a:cubicBezTo>
                  <a:pt x="6007036" y="-5094"/>
                  <a:pt x="6010797" y="2605"/>
                  <a:pt x="6059473" y="0"/>
                </a:cubicBezTo>
                <a:cubicBezTo>
                  <a:pt x="6108149" y="-2605"/>
                  <a:pt x="6527545" y="52467"/>
                  <a:pt x="6653539" y="0"/>
                </a:cubicBezTo>
                <a:cubicBezTo>
                  <a:pt x="6779533" y="-52467"/>
                  <a:pt x="7014274" y="11034"/>
                  <a:pt x="7128792" y="0"/>
                </a:cubicBezTo>
                <a:cubicBezTo>
                  <a:pt x="7243310" y="-11034"/>
                  <a:pt x="7301539" y="24924"/>
                  <a:pt x="7366418" y="0"/>
                </a:cubicBezTo>
                <a:cubicBezTo>
                  <a:pt x="7431297" y="-24924"/>
                  <a:pt x="7736013" y="69520"/>
                  <a:pt x="7960484" y="0"/>
                </a:cubicBezTo>
                <a:cubicBezTo>
                  <a:pt x="8184955" y="-69520"/>
                  <a:pt x="8101362" y="3884"/>
                  <a:pt x="8198111" y="0"/>
                </a:cubicBezTo>
                <a:cubicBezTo>
                  <a:pt x="8294860" y="-3884"/>
                  <a:pt x="8507566" y="14379"/>
                  <a:pt x="8792177" y="0"/>
                </a:cubicBezTo>
                <a:cubicBezTo>
                  <a:pt x="9076788" y="-14379"/>
                  <a:pt x="9064768" y="49874"/>
                  <a:pt x="9267430" y="0"/>
                </a:cubicBezTo>
                <a:cubicBezTo>
                  <a:pt x="9470092" y="-49874"/>
                  <a:pt x="9431133" y="20976"/>
                  <a:pt x="9505056" y="0"/>
                </a:cubicBezTo>
                <a:cubicBezTo>
                  <a:pt x="9578979" y="-20976"/>
                  <a:pt x="9674887" y="3418"/>
                  <a:pt x="9742682" y="0"/>
                </a:cubicBezTo>
                <a:cubicBezTo>
                  <a:pt x="9810477" y="-3418"/>
                  <a:pt x="10282273" y="65866"/>
                  <a:pt x="10455562" y="0"/>
                </a:cubicBezTo>
                <a:cubicBezTo>
                  <a:pt x="10628851" y="-65866"/>
                  <a:pt x="10811755" y="6688"/>
                  <a:pt x="11049628" y="0"/>
                </a:cubicBezTo>
                <a:cubicBezTo>
                  <a:pt x="11287501" y="-6688"/>
                  <a:pt x="11621940" y="83725"/>
                  <a:pt x="11881320" y="0"/>
                </a:cubicBezTo>
                <a:cubicBezTo>
                  <a:pt x="11923657" y="102663"/>
                  <a:pt x="11848844" y="246958"/>
                  <a:pt x="11881320" y="476130"/>
                </a:cubicBezTo>
                <a:cubicBezTo>
                  <a:pt x="11913796" y="705302"/>
                  <a:pt x="11844291" y="949263"/>
                  <a:pt x="11881320" y="1092299"/>
                </a:cubicBezTo>
                <a:cubicBezTo>
                  <a:pt x="11918349" y="1235335"/>
                  <a:pt x="11861964" y="1421036"/>
                  <a:pt x="11881320" y="1568430"/>
                </a:cubicBezTo>
                <a:cubicBezTo>
                  <a:pt x="11900676" y="1715824"/>
                  <a:pt x="11826485" y="1855860"/>
                  <a:pt x="11881320" y="2044560"/>
                </a:cubicBezTo>
                <a:cubicBezTo>
                  <a:pt x="11936155" y="2233260"/>
                  <a:pt x="11863155" y="2543026"/>
                  <a:pt x="11881320" y="2800767"/>
                </a:cubicBezTo>
                <a:cubicBezTo>
                  <a:pt x="11503364" y="2875687"/>
                  <a:pt x="11436917" y="2751050"/>
                  <a:pt x="11049628" y="2800767"/>
                </a:cubicBezTo>
                <a:cubicBezTo>
                  <a:pt x="10662339" y="2850484"/>
                  <a:pt x="10893322" y="2779560"/>
                  <a:pt x="10812001" y="2800767"/>
                </a:cubicBezTo>
                <a:cubicBezTo>
                  <a:pt x="10730680" y="2821974"/>
                  <a:pt x="10625721" y="2793394"/>
                  <a:pt x="10574375" y="2800767"/>
                </a:cubicBezTo>
                <a:cubicBezTo>
                  <a:pt x="10523029" y="2808140"/>
                  <a:pt x="10429802" y="2778959"/>
                  <a:pt x="10336748" y="2800767"/>
                </a:cubicBezTo>
                <a:cubicBezTo>
                  <a:pt x="10243694" y="2822575"/>
                  <a:pt x="10086543" y="2794273"/>
                  <a:pt x="9980309" y="2800767"/>
                </a:cubicBezTo>
                <a:cubicBezTo>
                  <a:pt x="9874075" y="2807261"/>
                  <a:pt x="9503425" y="2774927"/>
                  <a:pt x="9148616" y="2800767"/>
                </a:cubicBezTo>
                <a:cubicBezTo>
                  <a:pt x="8793807" y="2826607"/>
                  <a:pt x="8810379" y="2791495"/>
                  <a:pt x="8554550" y="2800767"/>
                </a:cubicBezTo>
                <a:cubicBezTo>
                  <a:pt x="8298721" y="2810039"/>
                  <a:pt x="8399881" y="2796263"/>
                  <a:pt x="8316924" y="2800767"/>
                </a:cubicBezTo>
                <a:cubicBezTo>
                  <a:pt x="8233967" y="2805271"/>
                  <a:pt x="7999599" y="2753717"/>
                  <a:pt x="7841671" y="2800767"/>
                </a:cubicBezTo>
                <a:cubicBezTo>
                  <a:pt x="7683743" y="2847817"/>
                  <a:pt x="7392961" y="2722852"/>
                  <a:pt x="7009979" y="2800767"/>
                </a:cubicBezTo>
                <a:cubicBezTo>
                  <a:pt x="6626997" y="2878682"/>
                  <a:pt x="6803957" y="2794407"/>
                  <a:pt x="6653539" y="2800767"/>
                </a:cubicBezTo>
                <a:cubicBezTo>
                  <a:pt x="6503121" y="2807127"/>
                  <a:pt x="6267425" y="2780767"/>
                  <a:pt x="6059473" y="2800767"/>
                </a:cubicBezTo>
                <a:cubicBezTo>
                  <a:pt x="5851521" y="2820767"/>
                  <a:pt x="5818093" y="2762013"/>
                  <a:pt x="5703034" y="2800767"/>
                </a:cubicBezTo>
                <a:cubicBezTo>
                  <a:pt x="5587975" y="2839521"/>
                  <a:pt x="5165121" y="2734217"/>
                  <a:pt x="4990154" y="2800767"/>
                </a:cubicBezTo>
                <a:cubicBezTo>
                  <a:pt x="4815187" y="2867317"/>
                  <a:pt x="4506106" y="2734112"/>
                  <a:pt x="4158462" y="2800767"/>
                </a:cubicBezTo>
                <a:cubicBezTo>
                  <a:pt x="3810818" y="2867422"/>
                  <a:pt x="3947486" y="2784055"/>
                  <a:pt x="3802022" y="2800767"/>
                </a:cubicBezTo>
                <a:cubicBezTo>
                  <a:pt x="3656558" y="2817479"/>
                  <a:pt x="3543865" y="2763223"/>
                  <a:pt x="3445583" y="2800767"/>
                </a:cubicBezTo>
                <a:cubicBezTo>
                  <a:pt x="3347301" y="2838311"/>
                  <a:pt x="3083534" y="2745838"/>
                  <a:pt x="2970330" y="2800767"/>
                </a:cubicBezTo>
                <a:cubicBezTo>
                  <a:pt x="2857126" y="2855696"/>
                  <a:pt x="2734603" y="2797301"/>
                  <a:pt x="2613890" y="2800767"/>
                </a:cubicBezTo>
                <a:cubicBezTo>
                  <a:pt x="2493177" y="2804233"/>
                  <a:pt x="2429937" y="2791155"/>
                  <a:pt x="2376264" y="2800767"/>
                </a:cubicBezTo>
                <a:cubicBezTo>
                  <a:pt x="2322591" y="2810379"/>
                  <a:pt x="1775822" y="2713541"/>
                  <a:pt x="1544572" y="2800767"/>
                </a:cubicBezTo>
                <a:cubicBezTo>
                  <a:pt x="1313322" y="2887993"/>
                  <a:pt x="1227399" y="2757665"/>
                  <a:pt x="1069319" y="2800767"/>
                </a:cubicBezTo>
                <a:cubicBezTo>
                  <a:pt x="911239" y="2843869"/>
                  <a:pt x="822070" y="2790428"/>
                  <a:pt x="594066" y="2800767"/>
                </a:cubicBezTo>
                <a:cubicBezTo>
                  <a:pt x="366062" y="2811106"/>
                  <a:pt x="223202" y="2730305"/>
                  <a:pt x="0" y="2800767"/>
                </a:cubicBezTo>
                <a:cubicBezTo>
                  <a:pt x="-59384" y="2543117"/>
                  <a:pt x="54305" y="2487946"/>
                  <a:pt x="0" y="2268621"/>
                </a:cubicBezTo>
                <a:cubicBezTo>
                  <a:pt x="-54305" y="2049296"/>
                  <a:pt x="28918" y="1853581"/>
                  <a:pt x="0" y="1680460"/>
                </a:cubicBezTo>
                <a:cubicBezTo>
                  <a:pt x="-28918" y="1507339"/>
                  <a:pt x="58941" y="1381998"/>
                  <a:pt x="0" y="1120307"/>
                </a:cubicBezTo>
                <a:cubicBezTo>
                  <a:pt x="-58941" y="858616"/>
                  <a:pt x="30266" y="802987"/>
                  <a:pt x="0" y="560153"/>
                </a:cubicBezTo>
                <a:cubicBezTo>
                  <a:pt x="-30266" y="317319"/>
                  <a:pt x="14674" y="16230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881168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l"/>
            <a:r>
              <a:rPr lang="pt-BR" sz="1600" dirty="0">
                <a:solidFill>
                  <a:srgbClr val="3F7F5F"/>
                </a:solidFill>
                <a:latin typeface="Consolas" panose="020B0609020204030204" pitchFamily="49" charset="0"/>
              </a:rPr>
              <a:t>/*! @name PIO - Digital I/O </a:t>
            </a:r>
            <a:r>
              <a:rPr lang="pt-B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control</a:t>
            </a:r>
            <a:r>
              <a:rPr lang="pt-BR" sz="1600" dirty="0">
                <a:solidFill>
                  <a:srgbClr val="3F7F5F"/>
                </a:solidFill>
                <a:latin typeface="Consolas" panose="020B0609020204030204" pitchFamily="49" charset="0"/>
              </a:rPr>
              <a:t> for pins PIO0_17..Digital I/O </a:t>
            </a:r>
            <a:r>
              <a:rPr lang="pt-B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control</a:t>
            </a:r>
            <a:r>
              <a:rPr lang="pt-BR" sz="1600" dirty="0">
                <a:solidFill>
                  <a:srgbClr val="3F7F5F"/>
                </a:solidFill>
                <a:latin typeface="Consolas" panose="020B0609020204030204" pitchFamily="49" charset="0"/>
              </a:rPr>
              <a:t> for pins PIO1_10 */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/*! @{ */</a:t>
            </a:r>
          </a:p>
          <a:p>
            <a:pPr algn="l"/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IOCON_PIO_MODE_MASK                      (0x18U)</a:t>
            </a:r>
          </a:p>
          <a:p>
            <a:pPr algn="l"/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IOCON_PIO_MODE_SHIFT                     (3U)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/*! MODE - Selects function mode (on-chip pull-up/pull-down resistor control).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0b00..Inactive. Inactive (no pull-down/pull-up resistor enabled).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0b01..Pull-down. Pull-down resistor enabled.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0b10..Pull-up. Pull-up resistor enabled.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0b11..Repeater. </a:t>
            </a:r>
            <a:r>
              <a:rPr lang="es-A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Repeater</a:t>
            </a:r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mode</a:t>
            </a:r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*/</a:t>
            </a:r>
          </a:p>
          <a:p>
            <a:pPr algn="l"/>
            <a:r>
              <a:rPr lang="es-A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IOCON_PIO_MODE(x)   (((uint32_t)(((uint32_t)(x)) &lt;&lt; IOCON_PIO_MODE_SHIFT)) &amp; IOCON_PIO_MODE_MASK)</a:t>
            </a:r>
            <a:endParaRPr lang="es-AR" sz="1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DCDD50-1501-427E-AD1F-A2BAED767ABD}"/>
              </a:ext>
            </a:extLst>
          </p:cNvPr>
          <p:cNvSpPr txBox="1"/>
          <p:nvPr/>
        </p:nvSpPr>
        <p:spPr>
          <a:xfrm>
            <a:off x="191344" y="4292360"/>
            <a:ext cx="11881320" cy="2062103"/>
          </a:xfrm>
          <a:custGeom>
            <a:avLst/>
            <a:gdLst>
              <a:gd name="connsiteX0" fmla="*/ 0 w 11881320"/>
              <a:gd name="connsiteY0" fmla="*/ 0 h 2062103"/>
              <a:gd name="connsiteX1" fmla="*/ 237626 w 11881320"/>
              <a:gd name="connsiteY1" fmla="*/ 0 h 2062103"/>
              <a:gd name="connsiteX2" fmla="*/ 712879 w 11881320"/>
              <a:gd name="connsiteY2" fmla="*/ 0 h 2062103"/>
              <a:gd name="connsiteX3" fmla="*/ 1425758 w 11881320"/>
              <a:gd name="connsiteY3" fmla="*/ 0 h 2062103"/>
              <a:gd name="connsiteX4" fmla="*/ 1782198 w 11881320"/>
              <a:gd name="connsiteY4" fmla="*/ 0 h 2062103"/>
              <a:gd name="connsiteX5" fmla="*/ 2138638 w 11881320"/>
              <a:gd name="connsiteY5" fmla="*/ 0 h 2062103"/>
              <a:gd name="connsiteX6" fmla="*/ 2851517 w 11881320"/>
              <a:gd name="connsiteY6" fmla="*/ 0 h 2062103"/>
              <a:gd name="connsiteX7" fmla="*/ 3089143 w 11881320"/>
              <a:gd name="connsiteY7" fmla="*/ 0 h 2062103"/>
              <a:gd name="connsiteX8" fmla="*/ 3802022 w 11881320"/>
              <a:gd name="connsiteY8" fmla="*/ 0 h 2062103"/>
              <a:gd name="connsiteX9" fmla="*/ 4396088 w 11881320"/>
              <a:gd name="connsiteY9" fmla="*/ 0 h 2062103"/>
              <a:gd name="connsiteX10" fmla="*/ 5108968 w 11881320"/>
              <a:gd name="connsiteY10" fmla="*/ 0 h 2062103"/>
              <a:gd name="connsiteX11" fmla="*/ 5821847 w 11881320"/>
              <a:gd name="connsiteY11" fmla="*/ 0 h 2062103"/>
              <a:gd name="connsiteX12" fmla="*/ 6415913 w 11881320"/>
              <a:gd name="connsiteY12" fmla="*/ 0 h 2062103"/>
              <a:gd name="connsiteX13" fmla="*/ 7247605 w 11881320"/>
              <a:gd name="connsiteY13" fmla="*/ 0 h 2062103"/>
              <a:gd name="connsiteX14" fmla="*/ 7485232 w 11881320"/>
              <a:gd name="connsiteY14" fmla="*/ 0 h 2062103"/>
              <a:gd name="connsiteX15" fmla="*/ 7841671 w 11881320"/>
              <a:gd name="connsiteY15" fmla="*/ 0 h 2062103"/>
              <a:gd name="connsiteX16" fmla="*/ 8673364 w 11881320"/>
              <a:gd name="connsiteY16" fmla="*/ 0 h 2062103"/>
              <a:gd name="connsiteX17" fmla="*/ 9505056 w 11881320"/>
              <a:gd name="connsiteY17" fmla="*/ 0 h 2062103"/>
              <a:gd name="connsiteX18" fmla="*/ 9742682 w 11881320"/>
              <a:gd name="connsiteY18" fmla="*/ 0 h 2062103"/>
              <a:gd name="connsiteX19" fmla="*/ 9980309 w 11881320"/>
              <a:gd name="connsiteY19" fmla="*/ 0 h 2062103"/>
              <a:gd name="connsiteX20" fmla="*/ 10455562 w 11881320"/>
              <a:gd name="connsiteY20" fmla="*/ 0 h 2062103"/>
              <a:gd name="connsiteX21" fmla="*/ 10693188 w 11881320"/>
              <a:gd name="connsiteY21" fmla="*/ 0 h 2062103"/>
              <a:gd name="connsiteX22" fmla="*/ 11287254 w 11881320"/>
              <a:gd name="connsiteY22" fmla="*/ 0 h 2062103"/>
              <a:gd name="connsiteX23" fmla="*/ 11881320 w 11881320"/>
              <a:gd name="connsiteY23" fmla="*/ 0 h 2062103"/>
              <a:gd name="connsiteX24" fmla="*/ 11881320 w 11881320"/>
              <a:gd name="connsiteY24" fmla="*/ 515526 h 2062103"/>
              <a:gd name="connsiteX25" fmla="*/ 11881320 w 11881320"/>
              <a:gd name="connsiteY25" fmla="*/ 1051673 h 2062103"/>
              <a:gd name="connsiteX26" fmla="*/ 11881320 w 11881320"/>
              <a:gd name="connsiteY26" fmla="*/ 1505335 h 2062103"/>
              <a:gd name="connsiteX27" fmla="*/ 11881320 w 11881320"/>
              <a:gd name="connsiteY27" fmla="*/ 2062103 h 2062103"/>
              <a:gd name="connsiteX28" fmla="*/ 11287254 w 11881320"/>
              <a:gd name="connsiteY28" fmla="*/ 2062103 h 2062103"/>
              <a:gd name="connsiteX29" fmla="*/ 10812001 w 11881320"/>
              <a:gd name="connsiteY29" fmla="*/ 2062103 h 2062103"/>
              <a:gd name="connsiteX30" fmla="*/ 10336748 w 11881320"/>
              <a:gd name="connsiteY30" fmla="*/ 2062103 h 2062103"/>
              <a:gd name="connsiteX31" fmla="*/ 9623869 w 11881320"/>
              <a:gd name="connsiteY31" fmla="*/ 2062103 h 2062103"/>
              <a:gd name="connsiteX32" fmla="*/ 9386243 w 11881320"/>
              <a:gd name="connsiteY32" fmla="*/ 2062103 h 2062103"/>
              <a:gd name="connsiteX33" fmla="*/ 9148616 w 11881320"/>
              <a:gd name="connsiteY33" fmla="*/ 2062103 h 2062103"/>
              <a:gd name="connsiteX34" fmla="*/ 8910990 w 11881320"/>
              <a:gd name="connsiteY34" fmla="*/ 2062103 h 2062103"/>
              <a:gd name="connsiteX35" fmla="*/ 8198111 w 11881320"/>
              <a:gd name="connsiteY35" fmla="*/ 2062103 h 2062103"/>
              <a:gd name="connsiteX36" fmla="*/ 7366418 w 11881320"/>
              <a:gd name="connsiteY36" fmla="*/ 2062103 h 2062103"/>
              <a:gd name="connsiteX37" fmla="*/ 7128792 w 11881320"/>
              <a:gd name="connsiteY37" fmla="*/ 2062103 h 2062103"/>
              <a:gd name="connsiteX38" fmla="*/ 6772352 w 11881320"/>
              <a:gd name="connsiteY38" fmla="*/ 2062103 h 2062103"/>
              <a:gd name="connsiteX39" fmla="*/ 6415913 w 11881320"/>
              <a:gd name="connsiteY39" fmla="*/ 2062103 h 2062103"/>
              <a:gd name="connsiteX40" fmla="*/ 5584220 w 11881320"/>
              <a:gd name="connsiteY40" fmla="*/ 2062103 h 2062103"/>
              <a:gd name="connsiteX41" fmla="*/ 4871341 w 11881320"/>
              <a:gd name="connsiteY41" fmla="*/ 2062103 h 2062103"/>
              <a:gd name="connsiteX42" fmla="*/ 4277275 w 11881320"/>
              <a:gd name="connsiteY42" fmla="*/ 2062103 h 2062103"/>
              <a:gd name="connsiteX43" fmla="*/ 3802022 w 11881320"/>
              <a:gd name="connsiteY43" fmla="*/ 2062103 h 2062103"/>
              <a:gd name="connsiteX44" fmla="*/ 2970330 w 11881320"/>
              <a:gd name="connsiteY44" fmla="*/ 2062103 h 2062103"/>
              <a:gd name="connsiteX45" fmla="*/ 2376264 w 11881320"/>
              <a:gd name="connsiteY45" fmla="*/ 2062103 h 2062103"/>
              <a:gd name="connsiteX46" fmla="*/ 2019824 w 11881320"/>
              <a:gd name="connsiteY46" fmla="*/ 2062103 h 2062103"/>
              <a:gd name="connsiteX47" fmla="*/ 1306945 w 11881320"/>
              <a:gd name="connsiteY47" fmla="*/ 2062103 h 2062103"/>
              <a:gd name="connsiteX48" fmla="*/ 0 w 11881320"/>
              <a:gd name="connsiteY48" fmla="*/ 2062103 h 2062103"/>
              <a:gd name="connsiteX49" fmla="*/ 0 w 11881320"/>
              <a:gd name="connsiteY49" fmla="*/ 1546577 h 2062103"/>
              <a:gd name="connsiteX50" fmla="*/ 0 w 11881320"/>
              <a:gd name="connsiteY50" fmla="*/ 1031052 h 2062103"/>
              <a:gd name="connsiteX51" fmla="*/ 0 w 11881320"/>
              <a:gd name="connsiteY51" fmla="*/ 536147 h 2062103"/>
              <a:gd name="connsiteX52" fmla="*/ 0 w 11881320"/>
              <a:gd name="connsiteY52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1320" h="2062103" extrusionOk="0">
                <a:moveTo>
                  <a:pt x="0" y="0"/>
                </a:moveTo>
                <a:cubicBezTo>
                  <a:pt x="102941" y="-10818"/>
                  <a:pt x="128919" y="3588"/>
                  <a:pt x="237626" y="0"/>
                </a:cubicBezTo>
                <a:cubicBezTo>
                  <a:pt x="346333" y="-3588"/>
                  <a:pt x="534471" y="6191"/>
                  <a:pt x="712879" y="0"/>
                </a:cubicBezTo>
                <a:cubicBezTo>
                  <a:pt x="891287" y="-6191"/>
                  <a:pt x="1207099" y="37952"/>
                  <a:pt x="1425758" y="0"/>
                </a:cubicBezTo>
                <a:cubicBezTo>
                  <a:pt x="1644417" y="-37952"/>
                  <a:pt x="1645580" y="33539"/>
                  <a:pt x="1782198" y="0"/>
                </a:cubicBezTo>
                <a:cubicBezTo>
                  <a:pt x="1918816" y="-33539"/>
                  <a:pt x="2039269" y="38400"/>
                  <a:pt x="2138638" y="0"/>
                </a:cubicBezTo>
                <a:cubicBezTo>
                  <a:pt x="2238007" y="-38400"/>
                  <a:pt x="2555597" y="55803"/>
                  <a:pt x="2851517" y="0"/>
                </a:cubicBezTo>
                <a:cubicBezTo>
                  <a:pt x="3147437" y="-55803"/>
                  <a:pt x="3029235" y="6308"/>
                  <a:pt x="3089143" y="0"/>
                </a:cubicBezTo>
                <a:cubicBezTo>
                  <a:pt x="3149051" y="-6308"/>
                  <a:pt x="3642284" y="79526"/>
                  <a:pt x="3802022" y="0"/>
                </a:cubicBezTo>
                <a:cubicBezTo>
                  <a:pt x="3961760" y="-79526"/>
                  <a:pt x="4234594" y="70695"/>
                  <a:pt x="4396088" y="0"/>
                </a:cubicBezTo>
                <a:cubicBezTo>
                  <a:pt x="4557582" y="-70695"/>
                  <a:pt x="4838079" y="8235"/>
                  <a:pt x="5108968" y="0"/>
                </a:cubicBezTo>
                <a:cubicBezTo>
                  <a:pt x="5379857" y="-8235"/>
                  <a:pt x="5580939" y="66111"/>
                  <a:pt x="5821847" y="0"/>
                </a:cubicBezTo>
                <a:cubicBezTo>
                  <a:pt x="6062755" y="-66111"/>
                  <a:pt x="6132628" y="50785"/>
                  <a:pt x="6415913" y="0"/>
                </a:cubicBezTo>
                <a:cubicBezTo>
                  <a:pt x="6699198" y="-50785"/>
                  <a:pt x="6877257" y="5533"/>
                  <a:pt x="7247605" y="0"/>
                </a:cubicBezTo>
                <a:cubicBezTo>
                  <a:pt x="7617953" y="-5533"/>
                  <a:pt x="7426962" y="19306"/>
                  <a:pt x="7485232" y="0"/>
                </a:cubicBezTo>
                <a:cubicBezTo>
                  <a:pt x="7543502" y="-19306"/>
                  <a:pt x="7765108" y="39024"/>
                  <a:pt x="7841671" y="0"/>
                </a:cubicBezTo>
                <a:cubicBezTo>
                  <a:pt x="7918234" y="-39024"/>
                  <a:pt x="8290191" y="76385"/>
                  <a:pt x="8673364" y="0"/>
                </a:cubicBezTo>
                <a:cubicBezTo>
                  <a:pt x="9056537" y="-76385"/>
                  <a:pt x="9311241" y="22444"/>
                  <a:pt x="9505056" y="0"/>
                </a:cubicBezTo>
                <a:cubicBezTo>
                  <a:pt x="9698871" y="-22444"/>
                  <a:pt x="9666670" y="2024"/>
                  <a:pt x="9742682" y="0"/>
                </a:cubicBezTo>
                <a:cubicBezTo>
                  <a:pt x="9818694" y="-2024"/>
                  <a:pt x="9894014" y="12159"/>
                  <a:pt x="9980309" y="0"/>
                </a:cubicBezTo>
                <a:cubicBezTo>
                  <a:pt x="10066604" y="-12159"/>
                  <a:pt x="10254183" y="41858"/>
                  <a:pt x="10455562" y="0"/>
                </a:cubicBezTo>
                <a:cubicBezTo>
                  <a:pt x="10656941" y="-41858"/>
                  <a:pt x="10620134" y="8744"/>
                  <a:pt x="10693188" y="0"/>
                </a:cubicBezTo>
                <a:cubicBezTo>
                  <a:pt x="10766242" y="-8744"/>
                  <a:pt x="11106002" y="49587"/>
                  <a:pt x="11287254" y="0"/>
                </a:cubicBezTo>
                <a:cubicBezTo>
                  <a:pt x="11468506" y="-49587"/>
                  <a:pt x="11669828" y="24445"/>
                  <a:pt x="11881320" y="0"/>
                </a:cubicBezTo>
                <a:cubicBezTo>
                  <a:pt x="11913576" y="202700"/>
                  <a:pt x="11875786" y="274561"/>
                  <a:pt x="11881320" y="515526"/>
                </a:cubicBezTo>
                <a:cubicBezTo>
                  <a:pt x="11886854" y="756491"/>
                  <a:pt x="11875568" y="802727"/>
                  <a:pt x="11881320" y="1051673"/>
                </a:cubicBezTo>
                <a:cubicBezTo>
                  <a:pt x="11887072" y="1300619"/>
                  <a:pt x="11860527" y="1325096"/>
                  <a:pt x="11881320" y="1505335"/>
                </a:cubicBezTo>
                <a:cubicBezTo>
                  <a:pt x="11902113" y="1685574"/>
                  <a:pt x="11866622" y="1887075"/>
                  <a:pt x="11881320" y="2062103"/>
                </a:cubicBezTo>
                <a:cubicBezTo>
                  <a:pt x="11608145" y="2111445"/>
                  <a:pt x="11466000" y="2037234"/>
                  <a:pt x="11287254" y="2062103"/>
                </a:cubicBezTo>
                <a:cubicBezTo>
                  <a:pt x="11108508" y="2086972"/>
                  <a:pt x="10989965" y="2008788"/>
                  <a:pt x="10812001" y="2062103"/>
                </a:cubicBezTo>
                <a:cubicBezTo>
                  <a:pt x="10634037" y="2115418"/>
                  <a:pt x="10524887" y="2034128"/>
                  <a:pt x="10336748" y="2062103"/>
                </a:cubicBezTo>
                <a:cubicBezTo>
                  <a:pt x="10148609" y="2090078"/>
                  <a:pt x="9833011" y="2036498"/>
                  <a:pt x="9623869" y="2062103"/>
                </a:cubicBezTo>
                <a:cubicBezTo>
                  <a:pt x="9414727" y="2087708"/>
                  <a:pt x="9479610" y="2056387"/>
                  <a:pt x="9386243" y="2062103"/>
                </a:cubicBezTo>
                <a:cubicBezTo>
                  <a:pt x="9292876" y="2067819"/>
                  <a:pt x="9211212" y="2055534"/>
                  <a:pt x="9148616" y="2062103"/>
                </a:cubicBezTo>
                <a:cubicBezTo>
                  <a:pt x="9086020" y="2068672"/>
                  <a:pt x="9022731" y="2048787"/>
                  <a:pt x="8910990" y="2062103"/>
                </a:cubicBezTo>
                <a:cubicBezTo>
                  <a:pt x="8799249" y="2075419"/>
                  <a:pt x="8344109" y="1994063"/>
                  <a:pt x="8198111" y="2062103"/>
                </a:cubicBezTo>
                <a:cubicBezTo>
                  <a:pt x="8052113" y="2130143"/>
                  <a:pt x="7746613" y="1990155"/>
                  <a:pt x="7366418" y="2062103"/>
                </a:cubicBezTo>
                <a:cubicBezTo>
                  <a:pt x="6986223" y="2134051"/>
                  <a:pt x="7197387" y="2035390"/>
                  <a:pt x="7128792" y="2062103"/>
                </a:cubicBezTo>
                <a:cubicBezTo>
                  <a:pt x="7060197" y="2088816"/>
                  <a:pt x="6922279" y="2052002"/>
                  <a:pt x="6772352" y="2062103"/>
                </a:cubicBezTo>
                <a:cubicBezTo>
                  <a:pt x="6622425" y="2072204"/>
                  <a:pt x="6504679" y="2058500"/>
                  <a:pt x="6415913" y="2062103"/>
                </a:cubicBezTo>
                <a:cubicBezTo>
                  <a:pt x="6327147" y="2065706"/>
                  <a:pt x="5968551" y="2056648"/>
                  <a:pt x="5584220" y="2062103"/>
                </a:cubicBezTo>
                <a:cubicBezTo>
                  <a:pt x="5199889" y="2067558"/>
                  <a:pt x="5061074" y="2023951"/>
                  <a:pt x="4871341" y="2062103"/>
                </a:cubicBezTo>
                <a:cubicBezTo>
                  <a:pt x="4681608" y="2100255"/>
                  <a:pt x="4545976" y="2051161"/>
                  <a:pt x="4277275" y="2062103"/>
                </a:cubicBezTo>
                <a:cubicBezTo>
                  <a:pt x="4008574" y="2073045"/>
                  <a:pt x="3902152" y="2061880"/>
                  <a:pt x="3802022" y="2062103"/>
                </a:cubicBezTo>
                <a:cubicBezTo>
                  <a:pt x="3701892" y="2062326"/>
                  <a:pt x="3227549" y="2030677"/>
                  <a:pt x="2970330" y="2062103"/>
                </a:cubicBezTo>
                <a:cubicBezTo>
                  <a:pt x="2713111" y="2093529"/>
                  <a:pt x="2660980" y="1993682"/>
                  <a:pt x="2376264" y="2062103"/>
                </a:cubicBezTo>
                <a:cubicBezTo>
                  <a:pt x="2091548" y="2130524"/>
                  <a:pt x="2194040" y="2050983"/>
                  <a:pt x="2019824" y="2062103"/>
                </a:cubicBezTo>
                <a:cubicBezTo>
                  <a:pt x="1845608" y="2073223"/>
                  <a:pt x="1542721" y="2044452"/>
                  <a:pt x="1306945" y="2062103"/>
                </a:cubicBezTo>
                <a:cubicBezTo>
                  <a:pt x="1071169" y="2079754"/>
                  <a:pt x="389607" y="1970782"/>
                  <a:pt x="0" y="2062103"/>
                </a:cubicBezTo>
                <a:cubicBezTo>
                  <a:pt x="-61530" y="1909018"/>
                  <a:pt x="28209" y="1734674"/>
                  <a:pt x="0" y="1546577"/>
                </a:cubicBezTo>
                <a:cubicBezTo>
                  <a:pt x="-28209" y="1358480"/>
                  <a:pt x="41406" y="1267951"/>
                  <a:pt x="0" y="1031052"/>
                </a:cubicBezTo>
                <a:cubicBezTo>
                  <a:pt x="-41406" y="794153"/>
                  <a:pt x="59248" y="715382"/>
                  <a:pt x="0" y="536147"/>
                </a:cubicBezTo>
                <a:cubicBezTo>
                  <a:pt x="-59248" y="356912"/>
                  <a:pt x="5680" y="22014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1948091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l"/>
            <a:r>
              <a:rPr lang="pl-PL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pl-PL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IOCON_PIO_OD_MASK                        (0x400U)</a:t>
            </a:r>
          </a:p>
          <a:p>
            <a:pPr algn="l"/>
            <a:r>
              <a:rPr lang="es-A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IOCON_PIO_OD_SHIFT                       (10U)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/*! OD - Open-</a:t>
            </a:r>
            <a:r>
              <a:rPr lang="es-A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drain</a:t>
            </a:r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mode</a:t>
            </a:r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0b0..Disable.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0b1..Open-drain mode enabled. Remark: This is not a true open-drain mode.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es-A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IOCON_PIO_OD(x)    (((uint32_t)(((uint32_t)(x)) &lt;&lt; IOCON_PIO_OD_SHIFT)) &amp; IOCON_PIO_OD_MASK)</a:t>
            </a:r>
          </a:p>
          <a:p>
            <a:pPr algn="l"/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704472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Texto&#10;&#10;Descripción generada automáticamente">
            <a:extLst>
              <a:ext uri="{FF2B5EF4-FFF2-40B4-BE49-F238E27FC236}">
                <a16:creationId xmlns:a16="http://schemas.microsoft.com/office/drawing/2014/main" id="{5EF09BCE-F3B5-4C73-A4F9-CC471C38F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200" y="2602858"/>
            <a:ext cx="4930567" cy="3490438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6" name="Rectangle 11">
            <a:extLst>
              <a:ext uri="{FF2B5EF4-FFF2-40B4-BE49-F238E27FC236}">
                <a16:creationId xmlns:a16="http://schemas.microsoft.com/office/drawing/2014/main" id="{325BFAF7-DD92-4F42-B56E-B4866A6D8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0204" y="3249305"/>
            <a:ext cx="3650081" cy="231013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35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3ADE7E-CD03-41CC-A509-7EC941D62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207361"/>
            <a:ext cx="10657184" cy="142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Ufff</a:t>
            </a: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… Y además de esto tenemos que encender el Clock  </a:t>
            </a: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  <a:sym typeface="Symbol" panose="05050102010706020507" pitchFamily="18" charset="2"/>
              </a:rPr>
              <a:t> </a:t>
            </a:r>
            <a:r>
              <a:rPr lang="es-AR" altLang="es-AR" sz="3600" b="1" dirty="0">
                <a:solidFill>
                  <a:srgbClr val="FF0000"/>
                </a:solidFill>
                <a:cs typeface="Arial" panose="020B0604020202020204" pitchFamily="34" charset="0"/>
                <a:sym typeface="Symbol" panose="05050102010706020507" pitchFamily="18" charset="2"/>
              </a:rPr>
              <a:t>Syscon</a:t>
            </a: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!!!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8F7DBC7C-91CE-46EF-BC69-06F766847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235417">
            <a:off x="748371" y="1225351"/>
            <a:ext cx="3093988" cy="1628968"/>
          </a:xfrm>
          <a:custGeom>
            <a:avLst/>
            <a:gdLst>
              <a:gd name="connsiteX0" fmla="*/ 0 w 3093988"/>
              <a:gd name="connsiteY0" fmla="*/ 0 h 1628968"/>
              <a:gd name="connsiteX1" fmla="*/ 515665 w 3093988"/>
              <a:gd name="connsiteY1" fmla="*/ 0 h 1628968"/>
              <a:gd name="connsiteX2" fmla="*/ 1062269 w 3093988"/>
              <a:gd name="connsiteY2" fmla="*/ 0 h 1628968"/>
              <a:gd name="connsiteX3" fmla="*/ 1639814 w 3093988"/>
              <a:gd name="connsiteY3" fmla="*/ 0 h 1628968"/>
              <a:gd name="connsiteX4" fmla="*/ 2155478 w 3093988"/>
              <a:gd name="connsiteY4" fmla="*/ 0 h 1628968"/>
              <a:gd name="connsiteX5" fmla="*/ 3093988 w 3093988"/>
              <a:gd name="connsiteY5" fmla="*/ 0 h 1628968"/>
              <a:gd name="connsiteX6" fmla="*/ 3093988 w 3093988"/>
              <a:gd name="connsiteY6" fmla="*/ 542989 h 1628968"/>
              <a:gd name="connsiteX7" fmla="*/ 3093988 w 3093988"/>
              <a:gd name="connsiteY7" fmla="*/ 1118558 h 1628968"/>
              <a:gd name="connsiteX8" fmla="*/ 3093988 w 3093988"/>
              <a:gd name="connsiteY8" fmla="*/ 1628968 h 1628968"/>
              <a:gd name="connsiteX9" fmla="*/ 2578323 w 3093988"/>
              <a:gd name="connsiteY9" fmla="*/ 1628968 h 1628968"/>
              <a:gd name="connsiteX10" fmla="*/ 2124538 w 3093988"/>
              <a:gd name="connsiteY10" fmla="*/ 1628968 h 1628968"/>
              <a:gd name="connsiteX11" fmla="*/ 1577934 w 3093988"/>
              <a:gd name="connsiteY11" fmla="*/ 1628968 h 1628968"/>
              <a:gd name="connsiteX12" fmla="*/ 1124149 w 3093988"/>
              <a:gd name="connsiteY12" fmla="*/ 1628968 h 1628968"/>
              <a:gd name="connsiteX13" fmla="*/ 608484 w 3093988"/>
              <a:gd name="connsiteY13" fmla="*/ 1628968 h 1628968"/>
              <a:gd name="connsiteX14" fmla="*/ 0 w 3093988"/>
              <a:gd name="connsiteY14" fmla="*/ 1628968 h 1628968"/>
              <a:gd name="connsiteX15" fmla="*/ 0 w 3093988"/>
              <a:gd name="connsiteY15" fmla="*/ 1134848 h 1628968"/>
              <a:gd name="connsiteX16" fmla="*/ 0 w 3093988"/>
              <a:gd name="connsiteY16" fmla="*/ 624438 h 1628968"/>
              <a:gd name="connsiteX17" fmla="*/ 0 w 3093988"/>
              <a:gd name="connsiteY17" fmla="*/ 0 h 1628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093988" h="1628968" fill="none" extrusionOk="0">
                <a:moveTo>
                  <a:pt x="0" y="0"/>
                </a:moveTo>
                <a:cubicBezTo>
                  <a:pt x="109152" y="-30476"/>
                  <a:pt x="380360" y="32672"/>
                  <a:pt x="515665" y="0"/>
                </a:cubicBezTo>
                <a:cubicBezTo>
                  <a:pt x="650971" y="-32672"/>
                  <a:pt x="942867" y="57193"/>
                  <a:pt x="1062269" y="0"/>
                </a:cubicBezTo>
                <a:cubicBezTo>
                  <a:pt x="1181671" y="-57193"/>
                  <a:pt x="1354104" y="17485"/>
                  <a:pt x="1639814" y="0"/>
                </a:cubicBezTo>
                <a:cubicBezTo>
                  <a:pt x="1925525" y="-17485"/>
                  <a:pt x="2024816" y="47947"/>
                  <a:pt x="2155478" y="0"/>
                </a:cubicBezTo>
                <a:cubicBezTo>
                  <a:pt x="2286140" y="-47947"/>
                  <a:pt x="2634760" y="61819"/>
                  <a:pt x="3093988" y="0"/>
                </a:cubicBezTo>
                <a:cubicBezTo>
                  <a:pt x="3120320" y="200541"/>
                  <a:pt x="3056470" y="399070"/>
                  <a:pt x="3093988" y="542989"/>
                </a:cubicBezTo>
                <a:cubicBezTo>
                  <a:pt x="3131506" y="686908"/>
                  <a:pt x="3079763" y="905380"/>
                  <a:pt x="3093988" y="1118558"/>
                </a:cubicBezTo>
                <a:cubicBezTo>
                  <a:pt x="3108213" y="1331736"/>
                  <a:pt x="3080506" y="1435609"/>
                  <a:pt x="3093988" y="1628968"/>
                </a:cubicBezTo>
                <a:cubicBezTo>
                  <a:pt x="2987880" y="1636798"/>
                  <a:pt x="2697863" y="1578322"/>
                  <a:pt x="2578323" y="1628968"/>
                </a:cubicBezTo>
                <a:cubicBezTo>
                  <a:pt x="2458784" y="1679614"/>
                  <a:pt x="2247709" y="1596996"/>
                  <a:pt x="2124538" y="1628968"/>
                </a:cubicBezTo>
                <a:cubicBezTo>
                  <a:pt x="2001367" y="1660940"/>
                  <a:pt x="1701890" y="1614803"/>
                  <a:pt x="1577934" y="1628968"/>
                </a:cubicBezTo>
                <a:cubicBezTo>
                  <a:pt x="1453978" y="1643133"/>
                  <a:pt x="1342680" y="1599358"/>
                  <a:pt x="1124149" y="1628968"/>
                </a:cubicBezTo>
                <a:cubicBezTo>
                  <a:pt x="905619" y="1658578"/>
                  <a:pt x="815971" y="1609550"/>
                  <a:pt x="608484" y="1628968"/>
                </a:cubicBezTo>
                <a:cubicBezTo>
                  <a:pt x="400998" y="1648386"/>
                  <a:pt x="290346" y="1581835"/>
                  <a:pt x="0" y="1628968"/>
                </a:cubicBezTo>
                <a:cubicBezTo>
                  <a:pt x="-27794" y="1470732"/>
                  <a:pt x="42061" y="1262974"/>
                  <a:pt x="0" y="1134848"/>
                </a:cubicBezTo>
                <a:cubicBezTo>
                  <a:pt x="-42061" y="1006722"/>
                  <a:pt x="26903" y="767607"/>
                  <a:pt x="0" y="624438"/>
                </a:cubicBezTo>
                <a:cubicBezTo>
                  <a:pt x="-26903" y="481269"/>
                  <a:pt x="14385" y="196908"/>
                  <a:pt x="0" y="0"/>
                </a:cubicBezTo>
                <a:close/>
              </a:path>
              <a:path w="3093988" h="1628968" stroke="0" extrusionOk="0">
                <a:moveTo>
                  <a:pt x="0" y="0"/>
                </a:moveTo>
                <a:cubicBezTo>
                  <a:pt x="164776" y="-29370"/>
                  <a:pt x="283259" y="22446"/>
                  <a:pt x="422845" y="0"/>
                </a:cubicBezTo>
                <a:cubicBezTo>
                  <a:pt x="562431" y="-22446"/>
                  <a:pt x="698349" y="35752"/>
                  <a:pt x="938510" y="0"/>
                </a:cubicBezTo>
                <a:cubicBezTo>
                  <a:pt x="1178671" y="-35752"/>
                  <a:pt x="1205413" y="5519"/>
                  <a:pt x="1361355" y="0"/>
                </a:cubicBezTo>
                <a:cubicBezTo>
                  <a:pt x="1517297" y="-5519"/>
                  <a:pt x="1652767" y="42350"/>
                  <a:pt x="1907959" y="0"/>
                </a:cubicBezTo>
                <a:cubicBezTo>
                  <a:pt x="2163151" y="-42350"/>
                  <a:pt x="2207605" y="48305"/>
                  <a:pt x="2485504" y="0"/>
                </a:cubicBezTo>
                <a:cubicBezTo>
                  <a:pt x="2763404" y="-48305"/>
                  <a:pt x="2967776" y="38601"/>
                  <a:pt x="3093988" y="0"/>
                </a:cubicBezTo>
                <a:cubicBezTo>
                  <a:pt x="3132920" y="112108"/>
                  <a:pt x="3087268" y="314032"/>
                  <a:pt x="3093988" y="494120"/>
                </a:cubicBezTo>
                <a:cubicBezTo>
                  <a:pt x="3100708" y="674208"/>
                  <a:pt x="3063160" y="792495"/>
                  <a:pt x="3093988" y="1020820"/>
                </a:cubicBezTo>
                <a:cubicBezTo>
                  <a:pt x="3124816" y="1249145"/>
                  <a:pt x="3023043" y="1465422"/>
                  <a:pt x="3093988" y="1628968"/>
                </a:cubicBezTo>
                <a:cubicBezTo>
                  <a:pt x="2918796" y="1649224"/>
                  <a:pt x="2688195" y="1601011"/>
                  <a:pt x="2547383" y="1628968"/>
                </a:cubicBezTo>
                <a:cubicBezTo>
                  <a:pt x="2406572" y="1656925"/>
                  <a:pt x="2303980" y="1575078"/>
                  <a:pt x="2093599" y="1628968"/>
                </a:cubicBezTo>
                <a:cubicBezTo>
                  <a:pt x="1883218" y="1682858"/>
                  <a:pt x="1858289" y="1593551"/>
                  <a:pt x="1670754" y="1628968"/>
                </a:cubicBezTo>
                <a:cubicBezTo>
                  <a:pt x="1483219" y="1664385"/>
                  <a:pt x="1275244" y="1563862"/>
                  <a:pt x="1124149" y="1628968"/>
                </a:cubicBezTo>
                <a:cubicBezTo>
                  <a:pt x="973055" y="1694074"/>
                  <a:pt x="824474" y="1611924"/>
                  <a:pt x="701304" y="1628968"/>
                </a:cubicBezTo>
                <a:cubicBezTo>
                  <a:pt x="578134" y="1646012"/>
                  <a:pt x="175223" y="1558627"/>
                  <a:pt x="0" y="1628968"/>
                </a:cubicBezTo>
                <a:cubicBezTo>
                  <a:pt x="-34705" y="1443251"/>
                  <a:pt x="22365" y="1314201"/>
                  <a:pt x="0" y="1118558"/>
                </a:cubicBezTo>
                <a:cubicBezTo>
                  <a:pt x="-22365" y="922915"/>
                  <a:pt x="36090" y="798250"/>
                  <a:pt x="0" y="542989"/>
                </a:cubicBezTo>
                <a:cubicBezTo>
                  <a:pt x="-36090" y="287728"/>
                  <a:pt x="63922" y="244362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00681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BCBC9F2-CE0E-48C2-A995-5CF5D9E70E4A}"/>
              </a:ext>
            </a:extLst>
          </p:cNvPr>
          <p:cNvSpPr txBox="1"/>
          <p:nvPr/>
        </p:nvSpPr>
        <p:spPr>
          <a:xfrm>
            <a:off x="4233281" y="1593795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AR" dirty="0">
                <a:solidFill>
                  <a:schemeClr val="tx1"/>
                </a:solidFill>
              </a:rPr>
              <a:t>El bloque Syscon involucra mucha cantidad de registros, muchos de ellos relacionados con diversos </a:t>
            </a:r>
            <a:r>
              <a:rPr lang="es-AR" dirty="0" err="1">
                <a:solidFill>
                  <a:schemeClr val="tx1"/>
                </a:solidFill>
              </a:rPr>
              <a:t>clocks</a:t>
            </a:r>
            <a:r>
              <a:rPr lang="es-AR" dirty="0">
                <a:solidFill>
                  <a:schemeClr val="tx1"/>
                </a:solidFill>
              </a:rPr>
              <a:t>, de los cuales nos interesarán solo algunos y los veremos mas adelante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01CBD4-7185-43DE-BCD2-2B211EB54830}"/>
              </a:ext>
            </a:extLst>
          </p:cNvPr>
          <p:cNvSpPr txBox="1"/>
          <p:nvPr/>
        </p:nvSpPr>
        <p:spPr>
          <a:xfrm>
            <a:off x="191344" y="3041608"/>
            <a:ext cx="5328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/>
                </a:solidFill>
              </a:rPr>
              <a:t>AHORA … nos concentraremos en los 2 registros que nos importan para el Clock de periféricos.</a:t>
            </a:r>
          </a:p>
        </p:txBody>
      </p:sp>
      <p:sp>
        <p:nvSpPr>
          <p:cNvPr id="7" name="Flecha: doblada hacia arriba 6">
            <a:extLst>
              <a:ext uri="{FF2B5EF4-FFF2-40B4-BE49-F238E27FC236}">
                <a16:creationId xmlns:a16="http://schemas.microsoft.com/office/drawing/2014/main" id="{612FE308-2EBE-4F35-BCA8-0553847D53BB}"/>
              </a:ext>
            </a:extLst>
          </p:cNvPr>
          <p:cNvSpPr/>
          <p:nvPr/>
        </p:nvSpPr>
        <p:spPr bwMode="auto">
          <a:xfrm flipV="1">
            <a:off x="8688288" y="2249520"/>
            <a:ext cx="648072" cy="646331"/>
          </a:xfrm>
          <a:prstGeom prst="bentUp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144E4280-821B-4A6C-8F72-B1C9C66EBE28}"/>
              </a:ext>
            </a:extLst>
          </p:cNvPr>
          <p:cNvCxnSpPr>
            <a:stCxn id="12" idx="3"/>
            <a:endCxn id="16" idx="1"/>
          </p:cNvCxnSpPr>
          <p:nvPr/>
        </p:nvCxnSpPr>
        <p:spPr bwMode="auto">
          <a:xfrm>
            <a:off x="5519718" y="3364774"/>
            <a:ext cx="1280486" cy="38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AD70E90-31B6-4F2D-9F59-7B4178B82E77}"/>
              </a:ext>
            </a:extLst>
          </p:cNvPr>
          <p:cNvGrpSpPr/>
          <p:nvPr/>
        </p:nvGrpSpPr>
        <p:grpSpPr>
          <a:xfrm>
            <a:off x="191344" y="3928184"/>
            <a:ext cx="6263885" cy="1843434"/>
            <a:chOff x="191344" y="3928184"/>
            <a:chExt cx="6263885" cy="1843434"/>
          </a:xfrm>
        </p:grpSpPr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4776B136-34A4-4F59-B254-4E336E3D3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344" y="4692295"/>
              <a:ext cx="6248942" cy="868755"/>
            </a:xfrm>
            <a:prstGeom prst="rect">
              <a:avLst/>
            </a:prstGeom>
          </p:spPr>
        </p:pic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39B4B4DA-060C-40F9-8E52-3148124E9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1529" y="3928184"/>
              <a:ext cx="6233700" cy="647756"/>
            </a:xfrm>
            <a:prstGeom prst="rect">
              <a:avLst/>
            </a:prstGeom>
          </p:spPr>
        </p:pic>
        <p:sp>
          <p:nvSpPr>
            <p:cNvPr id="30" name="Line 5">
              <a:extLst>
                <a:ext uri="{FF2B5EF4-FFF2-40B4-BE49-F238E27FC236}">
                  <a16:creationId xmlns:a16="http://schemas.microsoft.com/office/drawing/2014/main" id="{6A6EDDBA-7AD5-4202-8A54-8A327995AF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1584" y="5427131"/>
              <a:ext cx="0" cy="344487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prstDash val="sysDot"/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1" name="Line 5">
              <a:extLst>
                <a:ext uri="{FF2B5EF4-FFF2-40B4-BE49-F238E27FC236}">
                  <a16:creationId xmlns:a16="http://schemas.microsoft.com/office/drawing/2014/main" id="{9E433AB5-C1BA-40B5-B3F7-8B37549BCC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8217" y="5388806"/>
              <a:ext cx="0" cy="344487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prstDash val="sysDot"/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grpSp>
          <p:nvGrpSpPr>
            <p:cNvPr id="32" name="Group 44">
              <a:extLst>
                <a:ext uri="{FF2B5EF4-FFF2-40B4-BE49-F238E27FC236}">
                  <a16:creationId xmlns:a16="http://schemas.microsoft.com/office/drawing/2014/main" id="{B0D1BB64-93B0-41D9-8487-BCAE2FFE89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41542" y="4367710"/>
              <a:ext cx="133350" cy="528637"/>
              <a:chOff x="2290" y="1979"/>
              <a:chExt cx="84" cy="333"/>
            </a:xfrm>
          </p:grpSpPr>
          <p:sp>
            <p:nvSpPr>
              <p:cNvPr id="33" name="Freeform 45">
                <a:extLst>
                  <a:ext uri="{FF2B5EF4-FFF2-40B4-BE49-F238E27FC236}">
                    <a16:creationId xmlns:a16="http://schemas.microsoft.com/office/drawing/2014/main" id="{4399EB04-37BF-4070-A4CC-DADE38F358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2088"/>
                <a:ext cx="84" cy="63"/>
              </a:xfrm>
              <a:custGeom>
                <a:avLst/>
                <a:gdLst>
                  <a:gd name="G0" fmla="+- 45588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T0" fmla="*/ 0 w 149225"/>
                  <a:gd name="T1" fmla="*/ 111125 h 111125"/>
                  <a:gd name="T2" fmla="*/ 47625 w 149225"/>
                  <a:gd name="T3" fmla="*/ 38100 h 111125"/>
                  <a:gd name="T4" fmla="*/ 95250 w 149225"/>
                  <a:gd name="T5" fmla="*/ 79375 h 111125"/>
                  <a:gd name="T6" fmla="*/ 149225 w 149225"/>
                  <a:gd name="T7" fmla="*/ 0 h 11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225" h="111125">
                    <a:moveTo>
                      <a:pt x="0" y="111125"/>
                    </a:moveTo>
                    <a:cubicBezTo>
                      <a:pt x="15875" y="77258"/>
                      <a:pt x="31750" y="43392"/>
                      <a:pt x="47625" y="38100"/>
                    </a:cubicBezTo>
                    <a:cubicBezTo>
                      <a:pt x="63500" y="32808"/>
                      <a:pt x="78317" y="85725"/>
                      <a:pt x="95250" y="79375"/>
                    </a:cubicBezTo>
                    <a:cubicBezTo>
                      <a:pt x="112183" y="73025"/>
                      <a:pt x="130704" y="36512"/>
                      <a:pt x="149225" y="0"/>
                    </a:cubicBezTo>
                  </a:path>
                </a:pathLst>
              </a:custGeom>
              <a:noFill/>
              <a:ln w="19080" cap="flat">
                <a:solidFill>
                  <a:srgbClr val="7F7F7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4" name="Freeform 46">
                <a:extLst>
                  <a:ext uri="{FF2B5EF4-FFF2-40B4-BE49-F238E27FC236}">
                    <a16:creationId xmlns:a16="http://schemas.microsoft.com/office/drawing/2014/main" id="{953F46C2-AAF6-4208-B1D7-0B64EDE6D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2122"/>
                <a:ext cx="84" cy="63"/>
              </a:xfrm>
              <a:custGeom>
                <a:avLst/>
                <a:gdLst>
                  <a:gd name="G0" fmla="+- 45588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T0" fmla="*/ 0 w 149225"/>
                  <a:gd name="T1" fmla="*/ 111125 h 111125"/>
                  <a:gd name="T2" fmla="*/ 47625 w 149225"/>
                  <a:gd name="T3" fmla="*/ 38100 h 111125"/>
                  <a:gd name="T4" fmla="*/ 95250 w 149225"/>
                  <a:gd name="T5" fmla="*/ 79375 h 111125"/>
                  <a:gd name="T6" fmla="*/ 149225 w 149225"/>
                  <a:gd name="T7" fmla="*/ 0 h 11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225" h="111125">
                    <a:moveTo>
                      <a:pt x="0" y="111125"/>
                    </a:moveTo>
                    <a:cubicBezTo>
                      <a:pt x="15875" y="77258"/>
                      <a:pt x="31750" y="43392"/>
                      <a:pt x="47625" y="38100"/>
                    </a:cubicBezTo>
                    <a:cubicBezTo>
                      <a:pt x="63500" y="32808"/>
                      <a:pt x="78317" y="85725"/>
                      <a:pt x="95250" y="79375"/>
                    </a:cubicBezTo>
                    <a:cubicBezTo>
                      <a:pt x="112183" y="73025"/>
                      <a:pt x="130704" y="36512"/>
                      <a:pt x="149225" y="0"/>
                    </a:cubicBezTo>
                  </a:path>
                </a:pathLst>
              </a:custGeom>
              <a:noFill/>
              <a:ln w="19080" cap="flat">
                <a:solidFill>
                  <a:srgbClr val="7F7F7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5" name="Line 47">
                <a:extLst>
                  <a:ext uri="{FF2B5EF4-FFF2-40B4-BE49-F238E27FC236}">
                    <a16:creationId xmlns:a16="http://schemas.microsoft.com/office/drawing/2014/main" id="{BDADF273-46A0-43A7-8FE4-E57564A1B8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4" y="1979"/>
                <a:ext cx="0" cy="139"/>
              </a:xfrm>
              <a:prstGeom prst="line">
                <a:avLst/>
              </a:prstGeom>
              <a:noFill/>
              <a:ln w="19080" cap="sq">
                <a:solidFill>
                  <a:srgbClr val="7F7F7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6" name="Line 48">
                <a:extLst>
                  <a:ext uri="{FF2B5EF4-FFF2-40B4-BE49-F238E27FC236}">
                    <a16:creationId xmlns:a16="http://schemas.microsoft.com/office/drawing/2014/main" id="{1F451204-04D3-41B0-9E20-F8C51923A4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" y="2173"/>
                <a:ext cx="0" cy="139"/>
              </a:xfrm>
              <a:prstGeom prst="line">
                <a:avLst/>
              </a:prstGeom>
              <a:noFill/>
              <a:ln w="19080" cap="sq">
                <a:solidFill>
                  <a:srgbClr val="7F7F7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37" name="Group 44">
              <a:extLst>
                <a:ext uri="{FF2B5EF4-FFF2-40B4-BE49-F238E27FC236}">
                  <a16:creationId xmlns:a16="http://schemas.microsoft.com/office/drawing/2014/main" id="{86548DEB-366E-4B0C-B1F3-E4E8DB88D7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80911" y="4369799"/>
              <a:ext cx="133350" cy="528637"/>
              <a:chOff x="2290" y="1979"/>
              <a:chExt cx="84" cy="333"/>
            </a:xfrm>
          </p:grpSpPr>
          <p:sp>
            <p:nvSpPr>
              <p:cNvPr id="38" name="Freeform 45">
                <a:extLst>
                  <a:ext uri="{FF2B5EF4-FFF2-40B4-BE49-F238E27FC236}">
                    <a16:creationId xmlns:a16="http://schemas.microsoft.com/office/drawing/2014/main" id="{4CCFA592-CE17-4957-BA7D-016DCCB56B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2088"/>
                <a:ext cx="84" cy="63"/>
              </a:xfrm>
              <a:custGeom>
                <a:avLst/>
                <a:gdLst>
                  <a:gd name="G0" fmla="+- 45588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T0" fmla="*/ 0 w 149225"/>
                  <a:gd name="T1" fmla="*/ 111125 h 111125"/>
                  <a:gd name="T2" fmla="*/ 47625 w 149225"/>
                  <a:gd name="T3" fmla="*/ 38100 h 111125"/>
                  <a:gd name="T4" fmla="*/ 95250 w 149225"/>
                  <a:gd name="T5" fmla="*/ 79375 h 111125"/>
                  <a:gd name="T6" fmla="*/ 149225 w 149225"/>
                  <a:gd name="T7" fmla="*/ 0 h 11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225" h="111125">
                    <a:moveTo>
                      <a:pt x="0" y="111125"/>
                    </a:moveTo>
                    <a:cubicBezTo>
                      <a:pt x="15875" y="77258"/>
                      <a:pt x="31750" y="43392"/>
                      <a:pt x="47625" y="38100"/>
                    </a:cubicBezTo>
                    <a:cubicBezTo>
                      <a:pt x="63500" y="32808"/>
                      <a:pt x="78317" y="85725"/>
                      <a:pt x="95250" y="79375"/>
                    </a:cubicBezTo>
                    <a:cubicBezTo>
                      <a:pt x="112183" y="73025"/>
                      <a:pt x="130704" y="36512"/>
                      <a:pt x="149225" y="0"/>
                    </a:cubicBezTo>
                  </a:path>
                </a:pathLst>
              </a:custGeom>
              <a:noFill/>
              <a:ln w="19080" cap="flat">
                <a:solidFill>
                  <a:srgbClr val="7F7F7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9" name="Freeform 46">
                <a:extLst>
                  <a:ext uri="{FF2B5EF4-FFF2-40B4-BE49-F238E27FC236}">
                    <a16:creationId xmlns:a16="http://schemas.microsoft.com/office/drawing/2014/main" id="{193FF3BC-2714-4253-A86E-34B9AC658A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0" y="2122"/>
                <a:ext cx="84" cy="63"/>
              </a:xfrm>
              <a:custGeom>
                <a:avLst/>
                <a:gdLst>
                  <a:gd name="G0" fmla="+- 45588 0 0"/>
                  <a:gd name="G1" fmla="+- 1 0 0"/>
                  <a:gd name="G2" fmla="+- 1 0 0"/>
                  <a:gd name="G3" fmla="+- 1 0 0"/>
                  <a:gd name="G4" fmla="+- 1 0 0"/>
                  <a:gd name="G5" fmla="+- 1 0 0"/>
                  <a:gd name="G6" fmla="+- 1 0 0"/>
                  <a:gd name="G7" fmla="+- 1 0 0"/>
                  <a:gd name="G8" fmla="+- 1 0 0"/>
                  <a:gd name="G9" fmla="+- 1 0 0"/>
                  <a:gd name="T0" fmla="*/ 0 w 149225"/>
                  <a:gd name="T1" fmla="*/ 111125 h 111125"/>
                  <a:gd name="T2" fmla="*/ 47625 w 149225"/>
                  <a:gd name="T3" fmla="*/ 38100 h 111125"/>
                  <a:gd name="T4" fmla="*/ 95250 w 149225"/>
                  <a:gd name="T5" fmla="*/ 79375 h 111125"/>
                  <a:gd name="T6" fmla="*/ 149225 w 149225"/>
                  <a:gd name="T7" fmla="*/ 0 h 111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9225" h="111125">
                    <a:moveTo>
                      <a:pt x="0" y="111125"/>
                    </a:moveTo>
                    <a:cubicBezTo>
                      <a:pt x="15875" y="77258"/>
                      <a:pt x="31750" y="43392"/>
                      <a:pt x="47625" y="38100"/>
                    </a:cubicBezTo>
                    <a:cubicBezTo>
                      <a:pt x="63500" y="32808"/>
                      <a:pt x="78317" y="85725"/>
                      <a:pt x="95250" y="79375"/>
                    </a:cubicBezTo>
                    <a:cubicBezTo>
                      <a:pt x="112183" y="73025"/>
                      <a:pt x="130704" y="36512"/>
                      <a:pt x="149225" y="0"/>
                    </a:cubicBezTo>
                  </a:path>
                </a:pathLst>
              </a:custGeom>
              <a:noFill/>
              <a:ln w="19080" cap="flat">
                <a:solidFill>
                  <a:srgbClr val="7F7F7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0" name="Line 47">
                <a:extLst>
                  <a:ext uri="{FF2B5EF4-FFF2-40B4-BE49-F238E27FC236}">
                    <a16:creationId xmlns:a16="http://schemas.microsoft.com/office/drawing/2014/main" id="{EA2331D3-6DC1-4C37-963E-DA4C0A14EB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4" y="1979"/>
                <a:ext cx="0" cy="139"/>
              </a:xfrm>
              <a:prstGeom prst="line">
                <a:avLst/>
              </a:prstGeom>
              <a:noFill/>
              <a:ln w="19080" cap="sq">
                <a:solidFill>
                  <a:srgbClr val="7F7F7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" name="Line 48">
                <a:extLst>
                  <a:ext uri="{FF2B5EF4-FFF2-40B4-BE49-F238E27FC236}">
                    <a16:creationId xmlns:a16="http://schemas.microsoft.com/office/drawing/2014/main" id="{6F969F61-DB93-4B34-AFBA-17DC8E4EF3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33" y="2173"/>
                <a:ext cx="0" cy="139"/>
              </a:xfrm>
              <a:prstGeom prst="line">
                <a:avLst/>
              </a:prstGeom>
              <a:noFill/>
              <a:ln w="19080" cap="sq">
                <a:solidFill>
                  <a:srgbClr val="7F7F7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</p:grpSp>
      <p:sp>
        <p:nvSpPr>
          <p:cNvPr id="42" name="Rectangle 11">
            <a:extLst>
              <a:ext uri="{FF2B5EF4-FFF2-40B4-BE49-F238E27FC236}">
                <a16:creationId xmlns:a16="http://schemas.microsoft.com/office/drawing/2014/main" id="{8D551527-6343-4D67-85A4-CE3D9E6FB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528" y="4913483"/>
            <a:ext cx="6218753" cy="407286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93290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  <p:bldP spid="7" grpId="0" animBg="1"/>
      <p:bldP spid="4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d Hombre Leyendo Libros Con Bombilla De Idea Foto de stock y más banco de  imágenes de Abierto - iStock">
            <a:extLst>
              <a:ext uri="{FF2B5EF4-FFF2-40B4-BE49-F238E27FC236}">
                <a16:creationId xmlns:a16="http://schemas.microsoft.com/office/drawing/2014/main" id="{3A0B96EB-E27E-4D15-BBE0-00B2CABA9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17" y="4941169"/>
            <a:ext cx="1267192" cy="126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36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53839290-E1F8-493B-B1AE-1E47C548A6AC}"/>
              </a:ext>
            </a:extLst>
          </p:cNvPr>
          <p:cNvGrpSpPr/>
          <p:nvPr/>
        </p:nvGrpSpPr>
        <p:grpSpPr>
          <a:xfrm>
            <a:off x="2718357" y="274196"/>
            <a:ext cx="4518675" cy="5891108"/>
            <a:chOff x="2556952" y="214152"/>
            <a:chExt cx="4754057" cy="635011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9A0FB15-D9D5-403B-B7FE-0960BA9DA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56952" y="214152"/>
              <a:ext cx="4754057" cy="4058162"/>
            </a:xfrm>
            <a:prstGeom prst="rect">
              <a:avLst/>
            </a:prstGeom>
          </p:spPr>
        </p:pic>
        <p:pic>
          <p:nvPicPr>
            <p:cNvPr id="7" name="Imagen 6" descr="Tabla&#10;&#10;Descripción generada automáticamente">
              <a:extLst>
                <a:ext uri="{FF2B5EF4-FFF2-40B4-BE49-F238E27FC236}">
                  <a16:creationId xmlns:a16="http://schemas.microsoft.com/office/drawing/2014/main" id="{761C1616-39CA-4860-93B3-A88B6A112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6953" y="4249270"/>
              <a:ext cx="4754056" cy="2314992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229404F9-A40D-4EAF-AA61-1532E8332A92}"/>
              </a:ext>
            </a:extLst>
          </p:cNvPr>
          <p:cNvGrpSpPr/>
          <p:nvPr/>
        </p:nvGrpSpPr>
        <p:grpSpPr>
          <a:xfrm>
            <a:off x="7608168" y="274197"/>
            <a:ext cx="4135048" cy="5891108"/>
            <a:chOff x="6909933" y="907881"/>
            <a:chExt cx="4135048" cy="5950119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2F53547B-08BC-4ACA-A384-EF07DE2F2966}"/>
                </a:ext>
              </a:extLst>
            </p:cNvPr>
            <p:cNvGrpSpPr/>
            <p:nvPr/>
          </p:nvGrpSpPr>
          <p:grpSpPr>
            <a:xfrm>
              <a:off x="6920324" y="1175036"/>
              <a:ext cx="4124657" cy="5682964"/>
              <a:chOff x="6925152" y="51541"/>
              <a:chExt cx="4124657" cy="5682964"/>
            </a:xfrm>
          </p:grpSpPr>
          <p:pic>
            <p:nvPicPr>
              <p:cNvPr id="14" name="Imagen 13" descr="Tabla&#10;&#10;Descripción generada automáticamente">
                <a:extLst>
                  <a:ext uri="{FF2B5EF4-FFF2-40B4-BE49-F238E27FC236}">
                    <a16:creationId xmlns:a16="http://schemas.microsoft.com/office/drawing/2014/main" id="{28C391F6-BC7E-4587-B4BB-0659B2A3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25152" y="51541"/>
                <a:ext cx="4124657" cy="3930247"/>
              </a:xfrm>
              <a:prstGeom prst="rect">
                <a:avLst/>
              </a:prstGeom>
            </p:spPr>
          </p:pic>
          <p:pic>
            <p:nvPicPr>
              <p:cNvPr id="16" name="Imagen 15" descr="Tabla&#10;&#10;Descripción generada automáticamente con confianza baja">
                <a:extLst>
                  <a:ext uri="{FF2B5EF4-FFF2-40B4-BE49-F238E27FC236}">
                    <a16:creationId xmlns:a16="http://schemas.microsoft.com/office/drawing/2014/main" id="{568C85EF-3E9E-4712-B8A8-C0F67D0E08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925152" y="3981788"/>
                <a:ext cx="4124657" cy="1752717"/>
              </a:xfrm>
              <a:prstGeom prst="rect">
                <a:avLst/>
              </a:prstGeom>
            </p:spPr>
          </p:pic>
        </p:grp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51D057D9-C463-4C35-9FAC-CE477947F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09933" y="907881"/>
              <a:ext cx="4124657" cy="278480"/>
            </a:xfrm>
            <a:prstGeom prst="rect">
              <a:avLst/>
            </a:prstGeom>
          </p:spPr>
        </p:pic>
      </p:grp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8B71100-9099-4531-AC52-B27B1E979557}"/>
              </a:ext>
            </a:extLst>
          </p:cNvPr>
          <p:cNvSpPr txBox="1"/>
          <p:nvPr/>
        </p:nvSpPr>
        <p:spPr>
          <a:xfrm>
            <a:off x="48691" y="1470061"/>
            <a:ext cx="2374901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SYSAHBCLKCTRL0</a:t>
            </a:r>
          </a:p>
          <a:p>
            <a:r>
              <a:rPr lang="es-AR" sz="2800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algn="ctr"/>
            <a:r>
              <a:rPr lang="es-AR" sz="2800" b="1" dirty="0">
                <a:solidFill>
                  <a:schemeClr val="accent1">
                    <a:lumMod val="50000"/>
                  </a:schemeClr>
                </a:solidFill>
              </a:rPr>
              <a:t>Registro 0 de control de reloj del sistema</a:t>
            </a:r>
          </a:p>
          <a:p>
            <a:pPr algn="ctr"/>
            <a:r>
              <a:rPr lang="es-AR" sz="2000" b="1" dirty="0">
                <a:solidFill>
                  <a:schemeClr val="accent1">
                    <a:lumMod val="50000"/>
                  </a:schemeClr>
                </a:solidFill>
              </a:rPr>
              <a:t>(offset 0x80)</a:t>
            </a:r>
            <a:endParaRPr lang="es-AR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3EF9DF38-E027-46C9-86F1-FF3415E951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9" y="2636712"/>
            <a:ext cx="4824536" cy="451928"/>
          </a:xfrm>
          <a:prstGeom prst="rect">
            <a:avLst/>
          </a:prstGeom>
          <a:solidFill>
            <a:srgbClr val="FFFF00">
              <a:alpha val="14000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C7F6047F-04C5-49BB-9C95-4E31032FF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7357" y="1852992"/>
            <a:ext cx="4329283" cy="451928"/>
          </a:xfrm>
          <a:prstGeom prst="rect">
            <a:avLst/>
          </a:prstGeom>
          <a:solidFill>
            <a:srgbClr val="FFFF00">
              <a:alpha val="14000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7CE12B00-B5E8-4CA5-A755-9E1281CFCDBF}"/>
              </a:ext>
            </a:extLst>
          </p:cNvPr>
          <p:cNvSpPr txBox="1"/>
          <p:nvPr/>
        </p:nvSpPr>
        <p:spPr>
          <a:xfrm rot="20251223">
            <a:off x="-140981" y="5148276"/>
            <a:ext cx="3024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¿y SYSAHBCLKCTRL1 ?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20297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4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37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3ADE7E-CD03-41CC-A509-7EC941D62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805" y="165797"/>
            <a:ext cx="10657184" cy="81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Máscaras para activar el </a:t>
            </a:r>
            <a:r>
              <a:rPr lang="es-AR" altLang="es-AR" sz="36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clock</a:t>
            </a: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de cada GPIO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976D0-C5E7-42C8-A5EA-15C85E306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1158037"/>
            <a:ext cx="11605979" cy="814931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980DCAEF-91BE-4069-BB07-898C0225BA32}"/>
              </a:ext>
            </a:extLst>
          </p:cNvPr>
          <p:cNvSpPr txBox="1"/>
          <p:nvPr/>
        </p:nvSpPr>
        <p:spPr>
          <a:xfrm>
            <a:off x="191344" y="2175945"/>
            <a:ext cx="417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Máscara para GPIO0 (bit 6):</a:t>
            </a:r>
            <a:endParaRPr lang="es-AR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A7FEDA4-B2DD-4CF1-8FD8-B88BAE5F8C84}"/>
              </a:ext>
            </a:extLst>
          </p:cNvPr>
          <p:cNvSpPr txBox="1"/>
          <p:nvPr/>
        </p:nvSpPr>
        <p:spPr>
          <a:xfrm>
            <a:off x="171128" y="4277171"/>
            <a:ext cx="41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Máscara para GPIO1 (bit20):</a:t>
            </a:r>
            <a:endParaRPr lang="es-AR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50A0FFD-F30F-4580-BDA4-3F1F62653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59" y="2569046"/>
            <a:ext cx="11605980" cy="526301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530CE4F7-77E6-4C10-9EA3-E0276B1B6DD2}"/>
              </a:ext>
            </a:extLst>
          </p:cNvPr>
          <p:cNvSpPr txBox="1"/>
          <p:nvPr/>
        </p:nvSpPr>
        <p:spPr>
          <a:xfrm>
            <a:off x="2830956" y="3173075"/>
            <a:ext cx="777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#define</a:t>
            </a:r>
            <a:r>
              <a:rPr lang="pl-PL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SYSCON_SYSAHBCLKCTRL0_GPIO0_MASK         (0x40U)</a:t>
            </a:r>
            <a:endParaRPr lang="es-AR" dirty="0">
              <a:highlight>
                <a:srgbClr val="FFFF00"/>
              </a:highlight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E67F4EF-FE6B-4F4C-96AA-6A74F9988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43" y="4676547"/>
            <a:ext cx="11605980" cy="492127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CB9838B4-E930-4579-B501-3EE221012631}"/>
              </a:ext>
            </a:extLst>
          </p:cNvPr>
          <p:cNvSpPr txBox="1"/>
          <p:nvPr/>
        </p:nvSpPr>
        <p:spPr>
          <a:xfrm>
            <a:off x="2758864" y="5330631"/>
            <a:ext cx="788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#define</a:t>
            </a:r>
            <a:r>
              <a:rPr lang="pl-PL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SYSCON_SYSAHBCLKCTRL0_GPIO1_MASK         (0x100000U)</a:t>
            </a:r>
            <a:endParaRPr lang="es-AR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311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38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3ADE7E-CD03-41CC-A509-7EC941D62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805" y="165797"/>
            <a:ext cx="10657184" cy="1415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Ufff</a:t>
            </a: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… hay que direccionar el registro y aplicar las mascaras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69D8730-A295-44B0-BE1C-8909223A9F57}"/>
              </a:ext>
            </a:extLst>
          </p:cNvPr>
          <p:cNvSpPr txBox="1"/>
          <p:nvPr/>
        </p:nvSpPr>
        <p:spPr>
          <a:xfrm>
            <a:off x="335360" y="1618374"/>
            <a:ext cx="65527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SYSCON_BASE		(0x40048000u)</a:t>
            </a:r>
          </a:p>
          <a:p>
            <a:pPr algn="l"/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SYSCON			((SYSCON_Type *)SYSCON_BASE)</a:t>
            </a:r>
            <a:endParaRPr lang="es-AR" sz="1600" dirty="0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0A3CD80-631C-457B-8347-DEB135407A92}"/>
              </a:ext>
            </a:extLst>
          </p:cNvPr>
          <p:cNvSpPr txBox="1"/>
          <p:nvPr/>
        </p:nvSpPr>
        <p:spPr>
          <a:xfrm rot="21017119">
            <a:off x="315738" y="4281836"/>
            <a:ext cx="11247942" cy="72327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spcAft>
                <a:spcPts val="600"/>
              </a:spcAft>
            </a:pPr>
            <a:r>
              <a:rPr lang="es-AR" sz="18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/** </a:t>
            </a:r>
            <a:r>
              <a:rPr lang="es-AR" sz="1800" u="sng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Habilita </a:t>
            </a:r>
            <a:r>
              <a:rPr lang="es-AR" sz="1800" u="sng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clock</a:t>
            </a:r>
            <a:r>
              <a:rPr lang="es-AR" sz="1800" u="sng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a P0 y P1 */</a:t>
            </a:r>
          </a:p>
          <a:p>
            <a:pPr algn="l"/>
            <a:r>
              <a:rPr lang="es-AR" dirty="0">
                <a:solidFill>
                  <a:srgbClr val="000000"/>
                </a:solidFill>
                <a:latin typeface="Consolas" panose="020B0609020204030204" pitchFamily="49" charset="0"/>
              </a:rPr>
              <a:t>*(SYSCON + 0x80) |= SYSCON_SYSAHBCLKCTRL0_GPIO0_MASK | SYSCON_SYSAHBCLKCTRL0_GPIO1_MASK;</a:t>
            </a:r>
            <a:endParaRPr lang="es-AR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3F3B90-D5DC-4BCF-B947-71578DC9F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75" y="1205148"/>
            <a:ext cx="5519547" cy="341557"/>
          </a:xfrm>
          <a:prstGeom prst="rect">
            <a:avLst/>
          </a:prstGeom>
        </p:spPr>
      </p:pic>
      <p:pic>
        <p:nvPicPr>
          <p:cNvPr id="18" name="Imagen 17" descr="Tabla&#10;&#10;Descripción generada automáticamente">
            <a:extLst>
              <a:ext uri="{FF2B5EF4-FFF2-40B4-BE49-F238E27FC236}">
                <a16:creationId xmlns:a16="http://schemas.microsoft.com/office/drawing/2014/main" id="{5618807A-829A-4ADA-8281-7060A5670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39" y="3429000"/>
            <a:ext cx="4964241" cy="505450"/>
          </a:xfrm>
          <a:custGeom>
            <a:avLst/>
            <a:gdLst>
              <a:gd name="connsiteX0" fmla="*/ 0 w 4964241"/>
              <a:gd name="connsiteY0" fmla="*/ 0 h 505450"/>
              <a:gd name="connsiteX1" fmla="*/ 452298 w 4964241"/>
              <a:gd name="connsiteY1" fmla="*/ 0 h 505450"/>
              <a:gd name="connsiteX2" fmla="*/ 1053522 w 4964241"/>
              <a:gd name="connsiteY2" fmla="*/ 0 h 505450"/>
              <a:gd name="connsiteX3" fmla="*/ 1654747 w 4964241"/>
              <a:gd name="connsiteY3" fmla="*/ 0 h 505450"/>
              <a:gd name="connsiteX4" fmla="*/ 2206329 w 4964241"/>
              <a:gd name="connsiteY4" fmla="*/ 0 h 505450"/>
              <a:gd name="connsiteX5" fmla="*/ 2757912 w 4964241"/>
              <a:gd name="connsiteY5" fmla="*/ 0 h 505450"/>
              <a:gd name="connsiteX6" fmla="*/ 3359136 w 4964241"/>
              <a:gd name="connsiteY6" fmla="*/ 0 h 505450"/>
              <a:gd name="connsiteX7" fmla="*/ 3910719 w 4964241"/>
              <a:gd name="connsiteY7" fmla="*/ 0 h 505450"/>
              <a:gd name="connsiteX8" fmla="*/ 4313374 w 4964241"/>
              <a:gd name="connsiteY8" fmla="*/ 0 h 505450"/>
              <a:gd name="connsiteX9" fmla="*/ 4964241 w 4964241"/>
              <a:gd name="connsiteY9" fmla="*/ 0 h 505450"/>
              <a:gd name="connsiteX10" fmla="*/ 4964241 w 4964241"/>
              <a:gd name="connsiteY10" fmla="*/ 505450 h 505450"/>
              <a:gd name="connsiteX11" fmla="*/ 4462301 w 4964241"/>
              <a:gd name="connsiteY11" fmla="*/ 505450 h 505450"/>
              <a:gd name="connsiteX12" fmla="*/ 3960361 w 4964241"/>
              <a:gd name="connsiteY12" fmla="*/ 505450 h 505450"/>
              <a:gd name="connsiteX13" fmla="*/ 3309494 w 4964241"/>
              <a:gd name="connsiteY13" fmla="*/ 505450 h 505450"/>
              <a:gd name="connsiteX14" fmla="*/ 2757912 w 4964241"/>
              <a:gd name="connsiteY14" fmla="*/ 505450 h 505450"/>
              <a:gd name="connsiteX15" fmla="*/ 2305614 w 4964241"/>
              <a:gd name="connsiteY15" fmla="*/ 505450 h 505450"/>
              <a:gd name="connsiteX16" fmla="*/ 1654747 w 4964241"/>
              <a:gd name="connsiteY16" fmla="*/ 505450 h 505450"/>
              <a:gd name="connsiteX17" fmla="*/ 1053522 w 4964241"/>
              <a:gd name="connsiteY17" fmla="*/ 505450 h 505450"/>
              <a:gd name="connsiteX18" fmla="*/ 601225 w 4964241"/>
              <a:gd name="connsiteY18" fmla="*/ 505450 h 505450"/>
              <a:gd name="connsiteX19" fmla="*/ 0 w 4964241"/>
              <a:gd name="connsiteY19" fmla="*/ 505450 h 505450"/>
              <a:gd name="connsiteX20" fmla="*/ 0 w 4964241"/>
              <a:gd name="connsiteY20" fmla="*/ 0 h 50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64241" h="505450" fill="none" extrusionOk="0">
                <a:moveTo>
                  <a:pt x="0" y="0"/>
                </a:moveTo>
                <a:cubicBezTo>
                  <a:pt x="210433" y="-21163"/>
                  <a:pt x="251987" y="8666"/>
                  <a:pt x="452298" y="0"/>
                </a:cubicBezTo>
                <a:cubicBezTo>
                  <a:pt x="652609" y="-8666"/>
                  <a:pt x="765892" y="36163"/>
                  <a:pt x="1053522" y="0"/>
                </a:cubicBezTo>
                <a:cubicBezTo>
                  <a:pt x="1341152" y="-36163"/>
                  <a:pt x="1377838" y="55016"/>
                  <a:pt x="1654747" y="0"/>
                </a:cubicBezTo>
                <a:cubicBezTo>
                  <a:pt x="1931656" y="-55016"/>
                  <a:pt x="2071516" y="27381"/>
                  <a:pt x="2206329" y="0"/>
                </a:cubicBezTo>
                <a:cubicBezTo>
                  <a:pt x="2341142" y="-27381"/>
                  <a:pt x="2563114" y="22667"/>
                  <a:pt x="2757912" y="0"/>
                </a:cubicBezTo>
                <a:cubicBezTo>
                  <a:pt x="2952710" y="-22667"/>
                  <a:pt x="3103778" y="63421"/>
                  <a:pt x="3359136" y="0"/>
                </a:cubicBezTo>
                <a:cubicBezTo>
                  <a:pt x="3614494" y="-63421"/>
                  <a:pt x="3643510" y="28908"/>
                  <a:pt x="3910719" y="0"/>
                </a:cubicBezTo>
                <a:cubicBezTo>
                  <a:pt x="4177928" y="-28908"/>
                  <a:pt x="4225270" y="17730"/>
                  <a:pt x="4313374" y="0"/>
                </a:cubicBezTo>
                <a:cubicBezTo>
                  <a:pt x="4401479" y="-17730"/>
                  <a:pt x="4757800" y="67898"/>
                  <a:pt x="4964241" y="0"/>
                </a:cubicBezTo>
                <a:cubicBezTo>
                  <a:pt x="5001039" y="183148"/>
                  <a:pt x="4941215" y="383864"/>
                  <a:pt x="4964241" y="505450"/>
                </a:cubicBezTo>
                <a:cubicBezTo>
                  <a:pt x="4789224" y="516732"/>
                  <a:pt x="4627823" y="482198"/>
                  <a:pt x="4462301" y="505450"/>
                </a:cubicBezTo>
                <a:cubicBezTo>
                  <a:pt x="4296779" y="528702"/>
                  <a:pt x="4106301" y="454403"/>
                  <a:pt x="3960361" y="505450"/>
                </a:cubicBezTo>
                <a:cubicBezTo>
                  <a:pt x="3814421" y="556497"/>
                  <a:pt x="3564209" y="504214"/>
                  <a:pt x="3309494" y="505450"/>
                </a:cubicBezTo>
                <a:cubicBezTo>
                  <a:pt x="3054779" y="506686"/>
                  <a:pt x="2907952" y="498112"/>
                  <a:pt x="2757912" y="505450"/>
                </a:cubicBezTo>
                <a:cubicBezTo>
                  <a:pt x="2607872" y="512788"/>
                  <a:pt x="2477472" y="453374"/>
                  <a:pt x="2305614" y="505450"/>
                </a:cubicBezTo>
                <a:cubicBezTo>
                  <a:pt x="2133756" y="557526"/>
                  <a:pt x="1816187" y="452568"/>
                  <a:pt x="1654747" y="505450"/>
                </a:cubicBezTo>
                <a:cubicBezTo>
                  <a:pt x="1493307" y="558332"/>
                  <a:pt x="1234600" y="447844"/>
                  <a:pt x="1053522" y="505450"/>
                </a:cubicBezTo>
                <a:cubicBezTo>
                  <a:pt x="872444" y="563056"/>
                  <a:pt x="762569" y="467013"/>
                  <a:pt x="601225" y="505450"/>
                </a:cubicBezTo>
                <a:cubicBezTo>
                  <a:pt x="439881" y="543887"/>
                  <a:pt x="264757" y="457286"/>
                  <a:pt x="0" y="505450"/>
                </a:cubicBezTo>
                <a:cubicBezTo>
                  <a:pt x="-33309" y="320822"/>
                  <a:pt x="4267" y="181358"/>
                  <a:pt x="0" y="0"/>
                </a:cubicBezTo>
                <a:close/>
              </a:path>
              <a:path w="4964241" h="505450" stroke="0" extrusionOk="0">
                <a:moveTo>
                  <a:pt x="0" y="0"/>
                </a:moveTo>
                <a:cubicBezTo>
                  <a:pt x="167692" y="-21974"/>
                  <a:pt x="257270" y="17133"/>
                  <a:pt x="452298" y="0"/>
                </a:cubicBezTo>
                <a:cubicBezTo>
                  <a:pt x="647326" y="-17133"/>
                  <a:pt x="659714" y="26441"/>
                  <a:pt x="854953" y="0"/>
                </a:cubicBezTo>
                <a:cubicBezTo>
                  <a:pt x="1050192" y="-26441"/>
                  <a:pt x="1062082" y="31003"/>
                  <a:pt x="1257608" y="0"/>
                </a:cubicBezTo>
                <a:cubicBezTo>
                  <a:pt x="1453135" y="-31003"/>
                  <a:pt x="1609748" y="9998"/>
                  <a:pt x="1809190" y="0"/>
                </a:cubicBezTo>
                <a:cubicBezTo>
                  <a:pt x="2008632" y="-9998"/>
                  <a:pt x="2147200" y="29153"/>
                  <a:pt x="2460057" y="0"/>
                </a:cubicBezTo>
                <a:cubicBezTo>
                  <a:pt x="2772914" y="-29153"/>
                  <a:pt x="2937415" y="45198"/>
                  <a:pt x="3061282" y="0"/>
                </a:cubicBezTo>
                <a:cubicBezTo>
                  <a:pt x="3185150" y="-45198"/>
                  <a:pt x="3518437" y="67439"/>
                  <a:pt x="3662507" y="0"/>
                </a:cubicBezTo>
                <a:cubicBezTo>
                  <a:pt x="3806578" y="-67439"/>
                  <a:pt x="3947854" y="9890"/>
                  <a:pt x="4114804" y="0"/>
                </a:cubicBezTo>
                <a:cubicBezTo>
                  <a:pt x="4281754" y="-9890"/>
                  <a:pt x="4605798" y="52931"/>
                  <a:pt x="4964241" y="0"/>
                </a:cubicBezTo>
                <a:cubicBezTo>
                  <a:pt x="5001287" y="152742"/>
                  <a:pt x="4957446" y="268192"/>
                  <a:pt x="4964241" y="505450"/>
                </a:cubicBezTo>
                <a:cubicBezTo>
                  <a:pt x="4830677" y="567743"/>
                  <a:pt x="4597699" y="458516"/>
                  <a:pt x="4412659" y="505450"/>
                </a:cubicBezTo>
                <a:cubicBezTo>
                  <a:pt x="4227619" y="552384"/>
                  <a:pt x="4109300" y="465637"/>
                  <a:pt x="3960361" y="505450"/>
                </a:cubicBezTo>
                <a:cubicBezTo>
                  <a:pt x="3811422" y="545263"/>
                  <a:pt x="3591758" y="452523"/>
                  <a:pt x="3359136" y="505450"/>
                </a:cubicBezTo>
                <a:cubicBezTo>
                  <a:pt x="3126515" y="558377"/>
                  <a:pt x="3065565" y="502272"/>
                  <a:pt x="2857196" y="505450"/>
                </a:cubicBezTo>
                <a:cubicBezTo>
                  <a:pt x="2648827" y="508628"/>
                  <a:pt x="2573183" y="469180"/>
                  <a:pt x="2355257" y="505450"/>
                </a:cubicBezTo>
                <a:cubicBezTo>
                  <a:pt x="2137331" y="541720"/>
                  <a:pt x="1993446" y="489377"/>
                  <a:pt x="1803674" y="505450"/>
                </a:cubicBezTo>
                <a:cubicBezTo>
                  <a:pt x="1613902" y="521523"/>
                  <a:pt x="1534308" y="499377"/>
                  <a:pt x="1351377" y="505450"/>
                </a:cubicBezTo>
                <a:cubicBezTo>
                  <a:pt x="1168446" y="511523"/>
                  <a:pt x="1012796" y="462197"/>
                  <a:pt x="899079" y="505450"/>
                </a:cubicBezTo>
                <a:cubicBezTo>
                  <a:pt x="785362" y="548703"/>
                  <a:pt x="277663" y="479266"/>
                  <a:pt x="0" y="505450"/>
                </a:cubicBezTo>
                <a:cubicBezTo>
                  <a:pt x="-12392" y="341347"/>
                  <a:pt x="16712" y="10187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345792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A0107ABB-A32C-474F-B702-E5E1D62BA489}"/>
              </a:ext>
            </a:extLst>
          </p:cNvPr>
          <p:cNvGrpSpPr/>
          <p:nvPr/>
        </p:nvGrpSpPr>
        <p:grpSpPr>
          <a:xfrm>
            <a:off x="2106971" y="3008287"/>
            <a:ext cx="1678513" cy="2353422"/>
            <a:chOff x="2106971" y="3008287"/>
            <a:chExt cx="1678513" cy="2353422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519B278D-E2E4-40B3-A5B2-293311EB2C4A}"/>
                </a:ext>
              </a:extLst>
            </p:cNvPr>
            <p:cNvSpPr/>
            <p:nvPr/>
          </p:nvSpPr>
          <p:spPr bwMode="auto">
            <a:xfrm>
              <a:off x="2855640" y="3338021"/>
              <a:ext cx="929844" cy="347307"/>
            </a:xfrm>
            <a:prstGeom prst="ellipse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s-AR" sz="1800" b="0" i="0" u="none" strike="noStrike" cap="none" normalizeH="0" baseline="0" dirty="0">
                <a:ln>
                  <a:solidFill>
                    <a:srgbClr val="FF3399"/>
                  </a:solidFill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00C803B3-BA46-4B41-AAB6-AEB9A112FDBE}"/>
                </a:ext>
              </a:extLst>
            </p:cNvPr>
            <p:cNvSpPr/>
            <p:nvPr/>
          </p:nvSpPr>
          <p:spPr bwMode="auto">
            <a:xfrm>
              <a:off x="2106971" y="3008287"/>
              <a:ext cx="1062256" cy="2353422"/>
            </a:xfrm>
            <a:custGeom>
              <a:avLst/>
              <a:gdLst>
                <a:gd name="connsiteX0" fmla="*/ 1062256 w 1062256"/>
                <a:gd name="connsiteY0" fmla="*/ 347977 h 2353422"/>
                <a:gd name="connsiteX1" fmla="*/ 563493 w 1062256"/>
                <a:gd name="connsiteY1" fmla="*/ 46640 h 2353422"/>
                <a:gd name="connsiteX2" fmla="*/ 85511 w 1062256"/>
                <a:gd name="connsiteY2" fmla="*/ 254458 h 2353422"/>
                <a:gd name="connsiteX3" fmla="*/ 2384 w 1062256"/>
                <a:gd name="connsiteY3" fmla="*/ 2353422 h 235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256" h="2353422">
                  <a:moveTo>
                    <a:pt x="1062256" y="347977"/>
                  </a:moveTo>
                  <a:cubicBezTo>
                    <a:pt x="894270" y="205101"/>
                    <a:pt x="726284" y="62226"/>
                    <a:pt x="563493" y="46640"/>
                  </a:cubicBezTo>
                  <a:cubicBezTo>
                    <a:pt x="400702" y="31054"/>
                    <a:pt x="179029" y="-130006"/>
                    <a:pt x="85511" y="254458"/>
                  </a:cubicBezTo>
                  <a:cubicBezTo>
                    <a:pt x="-8007" y="638922"/>
                    <a:pt x="-2812" y="1496172"/>
                    <a:pt x="2384" y="2353422"/>
                  </a:cubicBezTo>
                </a:path>
              </a:pathLst>
            </a:cu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s-A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" name="Picture 2" descr="3d Hombre Leyendo Libros Con Bombilla De Idea Foto de stock y más banco de  imágenes de Abierto - iStock">
            <a:extLst>
              <a:ext uri="{FF2B5EF4-FFF2-40B4-BE49-F238E27FC236}">
                <a16:creationId xmlns:a16="http://schemas.microsoft.com/office/drawing/2014/main" id="{4AEDAEDD-92C5-485C-A3B2-E92F97411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533" y="4601083"/>
            <a:ext cx="1668678" cy="166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BC315F3F-A845-47C7-8E92-9C80E5AF6CF8}"/>
              </a:ext>
            </a:extLst>
          </p:cNvPr>
          <p:cNvSpPr txBox="1"/>
          <p:nvPr/>
        </p:nvSpPr>
        <p:spPr>
          <a:xfrm rot="21000081">
            <a:off x="8835468" y="4953641"/>
            <a:ext cx="3024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b="1" dirty="0">
                <a:solidFill>
                  <a:srgbClr val="FF0000"/>
                </a:solidFill>
              </a:rPr>
              <a:t>¿y cómo lo hace el fabricante?</a:t>
            </a:r>
            <a:endParaRPr lang="es-AR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9F1E071-7092-4757-95B1-DFCA482448C9}"/>
              </a:ext>
            </a:extLst>
          </p:cNvPr>
          <p:cNvSpPr txBox="1"/>
          <p:nvPr/>
        </p:nvSpPr>
        <p:spPr>
          <a:xfrm>
            <a:off x="314751" y="2092021"/>
            <a:ext cx="77768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pl-PL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SYSCON_SYSAHBCLKCTRL0_GPIO0_MASK         (0x40U)</a:t>
            </a:r>
            <a:endParaRPr lang="es-AR" sz="1600" dirty="0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01BFFA2D-62B1-495A-8940-B655BF3AB545}"/>
              </a:ext>
            </a:extLst>
          </p:cNvPr>
          <p:cNvSpPr txBox="1"/>
          <p:nvPr/>
        </p:nvSpPr>
        <p:spPr>
          <a:xfrm>
            <a:off x="303616" y="2345112"/>
            <a:ext cx="78806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pl-PL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SYSCON_SYSAHBCLKCTRL0_GPIO1_MASK         (0x100000U)</a:t>
            </a:r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411356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jose esta trabajando">
            <a:extLst>
              <a:ext uri="{FF2B5EF4-FFF2-40B4-BE49-F238E27FC236}">
                <a16:creationId xmlns:a16="http://schemas.microsoft.com/office/drawing/2014/main" id="{DC467F1B-A13B-4BEF-9E5E-3E8120E68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4990" y="1556792"/>
            <a:ext cx="3286677" cy="32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6" name="Rectangle 1">
            <a:extLst>
              <a:ext uri="{FF2B5EF4-FFF2-40B4-BE49-F238E27FC236}">
                <a16:creationId xmlns:a16="http://schemas.microsoft.com/office/drawing/2014/main" id="{7A0CE3E4-3370-40D3-9EA0-31337A55E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2530" y="165181"/>
            <a:ext cx="10905066" cy="113573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 defTabSz="914400">
              <a:lnSpc>
                <a:spcPct val="90000"/>
              </a:lnSpc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E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¿Qué tan útil sería que nos hagamos nuestras propias funciones utilitarias para acceder a estos registros del GPIO?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C174FDB-05DB-4E40-85D9-F226AE946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34" y="1358624"/>
            <a:ext cx="11797330" cy="43939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indent="-228600" defTabSz="914400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AR" altLang="es-AR" sz="28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SetDIR</a:t>
            </a: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			</a:t>
            </a:r>
            <a:r>
              <a:rPr lang="es-AR" altLang="es-AR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Establece si un determinado PIN de un determinado PUERTO </a:t>
            </a:r>
          </a:p>
          <a:p>
            <a:pPr indent="-228600" defTabSz="914400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AR" altLang="es-AR" sz="28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SetPINMODE_IN</a:t>
            </a: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		</a:t>
            </a:r>
            <a:r>
              <a:rPr lang="es-AR" altLang="es-AR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Establece el modo eléctrico de la entrada</a:t>
            </a: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 defTabSz="914400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altLang="es-AR" sz="28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SetPINMODE_OUT</a:t>
            </a: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	</a:t>
            </a:r>
            <a:r>
              <a:rPr lang="es-AR" altLang="es-AR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Establece el modo eléctrico de la salida</a:t>
            </a:r>
          </a:p>
          <a:p>
            <a:pPr indent="-228600" defTabSz="914400" eaLnBrk="1" hangingPunct="1"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altLang="es-AR" sz="2800" dirty="0">
                <a:solidFill>
                  <a:schemeClr val="tx1"/>
                </a:solidFill>
              </a:rPr>
              <a:t> </a:t>
            </a:r>
            <a:r>
              <a:rPr lang="es-AR" altLang="es-AR" sz="2800" b="1" dirty="0" err="1">
                <a:solidFill>
                  <a:schemeClr val="tx1"/>
                </a:solidFill>
              </a:rPr>
              <a:t>SetPIN</a:t>
            </a:r>
            <a:r>
              <a:rPr lang="es-AR" altLang="es-AR" sz="2800" dirty="0">
                <a:solidFill>
                  <a:schemeClr val="tx1"/>
                </a:solidFill>
              </a:rPr>
              <a:t>:		</a:t>
            </a:r>
            <a:r>
              <a:rPr lang="es-AR" altLang="es-AR" sz="2800" i="1" dirty="0">
                <a:solidFill>
                  <a:schemeClr val="tx1"/>
                </a:solidFill>
              </a:rPr>
              <a:t>Establece un ESTADO en un determinado PIN </a:t>
            </a:r>
          </a:p>
          <a:p>
            <a:pPr defTabSz="914400" eaLnBrk="1" hangingPunct="1">
              <a:spcBef>
                <a:spcPct val="0"/>
              </a:spcBef>
              <a:spcAft>
                <a:spcPts val="1800"/>
              </a:spcAft>
            </a:pPr>
            <a:r>
              <a:rPr lang="es-AR" altLang="es-AR" sz="2800" i="1" dirty="0">
                <a:solidFill>
                  <a:schemeClr val="tx1"/>
                </a:solidFill>
              </a:rPr>
              <a:t>					de un determinado 	PUERTO</a:t>
            </a:r>
            <a:r>
              <a:rPr lang="es-AR" altLang="es-AR" sz="2800" dirty="0">
                <a:solidFill>
                  <a:schemeClr val="tx1"/>
                </a:solidFill>
              </a:rPr>
              <a:t>.</a:t>
            </a:r>
          </a:p>
          <a:p>
            <a:pPr indent="-228600" defTabSz="914400" eaLnBrk="1" hangingPunct="1"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altLang="es-AR" sz="2800" dirty="0">
                <a:solidFill>
                  <a:schemeClr val="tx1"/>
                </a:solidFill>
              </a:rPr>
              <a:t> </a:t>
            </a:r>
            <a:r>
              <a:rPr lang="es-AR" altLang="es-AR" sz="2800" b="1" dirty="0" err="1">
                <a:solidFill>
                  <a:schemeClr val="tx1"/>
                </a:solidFill>
              </a:rPr>
              <a:t>GetPIN</a:t>
            </a:r>
            <a:r>
              <a:rPr lang="es-AR" altLang="es-AR" sz="2800" dirty="0">
                <a:solidFill>
                  <a:schemeClr val="tx1"/>
                </a:solidFill>
              </a:rPr>
              <a:t>:		</a:t>
            </a:r>
            <a:r>
              <a:rPr lang="es-AR" altLang="es-AR" sz="2800" i="1" dirty="0">
                <a:solidFill>
                  <a:schemeClr val="tx1"/>
                </a:solidFill>
              </a:rPr>
              <a:t>Devuelve el ESTADO de un determinado PIN de un determinado</a:t>
            </a:r>
          </a:p>
          <a:p>
            <a:pPr marL="2151063" defTabSz="914400" eaLnBrk="1" hangingPunct="1">
              <a:spcBef>
                <a:spcPct val="0"/>
              </a:spcBef>
              <a:spcAft>
                <a:spcPts val="1800"/>
              </a:spcAft>
            </a:pPr>
            <a:r>
              <a:rPr lang="es-AR" altLang="es-AR" sz="2800" i="1" dirty="0">
                <a:solidFill>
                  <a:schemeClr val="tx1"/>
                </a:solidFill>
              </a:rPr>
              <a:t> PUERTO</a:t>
            </a:r>
            <a:r>
              <a:rPr lang="es-AR" altLang="es-AR" sz="2800" dirty="0">
                <a:solidFill>
                  <a:schemeClr val="tx1"/>
                </a:solidFill>
              </a:rPr>
              <a:t>.</a:t>
            </a:r>
          </a:p>
          <a:p>
            <a:pPr indent="-228600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575"/>
              </a:spcAft>
              <a:buFont typeface="Arial" panose="020B0604020202020204" pitchFamily="34" charset="0"/>
              <a:buChar char="•"/>
            </a:pPr>
            <a:endParaRPr lang="en-US" altLang="es-AR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Marcador de fecha 1">
            <a:extLst>
              <a:ext uri="{FF2B5EF4-FFF2-40B4-BE49-F238E27FC236}">
                <a16:creationId xmlns:a16="http://schemas.microsoft.com/office/drawing/2014/main" id="{CC5B7DAD-B5CF-414D-8C72-526A718E04D5}"/>
              </a:ext>
            </a:extLst>
          </p:cNvPr>
          <p:cNvSpPr txBox="1">
            <a:spLocks/>
          </p:cNvSpPr>
          <p:nvPr/>
        </p:nvSpPr>
        <p:spPr bwMode="auto">
          <a:xfrm>
            <a:off x="937096" y="6237312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s-AR" altLang="es-AR"/>
              <a:t>Info2 - UTN-FRBA</a:t>
            </a: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802085DA-6AD5-4BEE-8B2F-DABD423735AC}"/>
              </a:ext>
            </a:extLst>
          </p:cNvPr>
          <p:cNvSpPr txBox="1">
            <a:spLocks/>
          </p:cNvSpPr>
          <p:nvPr/>
        </p:nvSpPr>
        <p:spPr bwMode="auto">
          <a:xfrm>
            <a:off x="8760296" y="6237312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678AB8F4-1A54-4B49-B173-43312B74B855}" type="slidenum">
              <a:rPr lang="es-ES" altLang="es-AR" smtClean="0"/>
              <a:pPr>
                <a:spcAft>
                  <a:spcPts val="600"/>
                </a:spcAft>
              </a:pPr>
              <a:t>39</a:t>
            </a:fld>
            <a:endParaRPr lang="es-ES" altLang="es-AR"/>
          </a:p>
        </p:txBody>
      </p:sp>
      <p:sp>
        <p:nvSpPr>
          <p:cNvPr id="11" name="Marcador de pie de página 2">
            <a:extLst>
              <a:ext uri="{FF2B5EF4-FFF2-40B4-BE49-F238E27FC236}">
                <a16:creationId xmlns:a16="http://schemas.microsoft.com/office/drawing/2014/main" id="{0BA05772-E438-4657-B9D9-B4401DFE5A29}"/>
              </a:ext>
            </a:extLst>
          </p:cNvPr>
          <p:cNvSpPr txBox="1">
            <a:spLocks/>
          </p:cNvSpPr>
          <p:nvPr/>
        </p:nvSpPr>
        <p:spPr bwMode="auto">
          <a:xfrm>
            <a:off x="4188296" y="6237312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r>
              <a:rPr lang="es-ES" altLang="es-AR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166833642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325C03-6897-443E-BC19-881BD2CA8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0" y="1642965"/>
            <a:ext cx="4561799" cy="444063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938DCFD-B2C7-43A8-8C84-E9D3D85B380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88088" y="260647"/>
            <a:ext cx="5190601" cy="658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68" name="Text Box 3">
            <a:extLst>
              <a:ext uri="{FF2B5EF4-FFF2-40B4-BE49-F238E27FC236}">
                <a16:creationId xmlns:a16="http://schemas.microsoft.com/office/drawing/2014/main" id="{0807367A-5034-488A-8077-F0829EEEB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80375" y="6246813"/>
            <a:ext cx="20955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fld id="{823A476E-DF06-43EF-B4EA-EB29F8B7B1B8}" type="slidenum">
              <a:rPr lang="es-AR" altLang="es-AR" sz="1400">
                <a:latin typeface="Times New Roman" panose="02020603050405020304" pitchFamily="18" charset="0"/>
                <a:cs typeface="Arial" panose="020B0604020202020204" pitchFamily="34" charset="0"/>
              </a:rPr>
              <a:pPr algn="r" eaLnBrk="1" hangingPunct="1">
                <a:spcAft>
                  <a:spcPct val="0"/>
                </a:spcAft>
                <a:buClrTx/>
                <a:buFontTx/>
                <a:buNone/>
              </a:pPr>
              <a:t>4</a:t>
            </a:fld>
            <a:endParaRPr lang="es-AR" altLang="es-AR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D65CD33-B540-4D4C-9858-0FFD912C8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0940" y="260647"/>
            <a:ext cx="4766020" cy="1832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28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Mapa de memoria y registros de periféricos LPC845</a:t>
            </a:r>
          </a:p>
        </p:txBody>
      </p:sp>
      <p:sp>
        <p:nvSpPr>
          <p:cNvPr id="11275" name="Rectangle 10">
            <a:extLst>
              <a:ext uri="{FF2B5EF4-FFF2-40B4-BE49-F238E27FC236}">
                <a16:creationId xmlns:a16="http://schemas.microsoft.com/office/drawing/2014/main" id="{FD55B116-5D56-4327-8194-51DFAE3A25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0246" y="1455890"/>
            <a:ext cx="1240425" cy="284252"/>
          </a:xfrm>
          <a:prstGeom prst="rect">
            <a:avLst/>
          </a:prstGeom>
          <a:solidFill>
            <a:srgbClr val="C90016">
              <a:alpha val="20000"/>
            </a:srgbClr>
          </a:solidFill>
          <a:ln w="9360" cap="sq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11276" name="Rectangle 11">
            <a:extLst>
              <a:ext uri="{FF2B5EF4-FFF2-40B4-BE49-F238E27FC236}">
                <a16:creationId xmlns:a16="http://schemas.microsoft.com/office/drawing/2014/main" id="{4541A1CE-4015-4CEA-B2EC-77CDE17E0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724" y="1101520"/>
            <a:ext cx="1240425" cy="189567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5DC379E5-4FE3-4DF5-BAA5-7A3041A93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0246" y="1953220"/>
            <a:ext cx="1240425" cy="328540"/>
          </a:xfrm>
          <a:prstGeom prst="rect">
            <a:avLst/>
          </a:prstGeom>
          <a:solidFill>
            <a:srgbClr val="C90016">
              <a:alpha val="20000"/>
            </a:srgbClr>
          </a:solidFill>
          <a:ln w="9360" cap="sq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5A50469-F6FE-4FAF-B865-EC69CD53D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6480" y="3842111"/>
            <a:ext cx="1008112" cy="213189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9FE094-2944-434C-B429-B8EFFBE6A181}"/>
              </a:ext>
            </a:extLst>
          </p:cNvPr>
          <p:cNvSpPr txBox="1"/>
          <p:nvPr/>
        </p:nvSpPr>
        <p:spPr>
          <a:xfrm>
            <a:off x="4321802" y="4300214"/>
            <a:ext cx="5379663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just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</a:pPr>
            <a:r>
              <a:rPr lang="es-AR" altLang="es-A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 registro es una celda de memoria en la cua</a:t>
            </a:r>
            <a:r>
              <a:rPr lang="es-AR" altLang="es-AR" sz="2400" dirty="0">
                <a:solidFill>
                  <a:schemeClr val="tx1"/>
                </a:solidFill>
                <a:latin typeface="+mn-lt"/>
                <a:cs typeface="+mn-cs"/>
              </a:rPr>
              <a:t>l se almacenan configuraciones del core del micro o del periférico asociado.</a:t>
            </a:r>
          </a:p>
          <a:p>
            <a:pPr marL="228600" algn="just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ClrTx/>
            </a:pPr>
            <a:r>
              <a:rPr lang="es-AR" altLang="es-AR" sz="24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Suele haber bloques de registros asociados a una misión específica </a:t>
            </a: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CC8EE9DC-DA70-4EEC-B015-70E715D73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6480" y="6119437"/>
            <a:ext cx="1008112" cy="213189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6D9003D-582B-4536-AF9E-D01376CDF60A}"/>
              </a:ext>
            </a:extLst>
          </p:cNvPr>
          <p:cNvSpPr txBox="1"/>
          <p:nvPr/>
        </p:nvSpPr>
        <p:spPr>
          <a:xfrm>
            <a:off x="1833637" y="3555206"/>
            <a:ext cx="13681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</a:rPr>
              <a:t>LQFP48</a:t>
            </a:r>
          </a:p>
          <a:p>
            <a:pPr algn="ctr"/>
            <a:r>
              <a:rPr lang="es-AR" dirty="0">
                <a:solidFill>
                  <a:schemeClr val="accent2"/>
                </a:solidFill>
              </a:rPr>
              <a:t>(48 patas)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696733DB-9558-4E44-87E8-5D929886F02B}"/>
              </a:ext>
            </a:extLst>
          </p:cNvPr>
          <p:cNvGrpSpPr/>
          <p:nvPr/>
        </p:nvGrpSpPr>
        <p:grpSpPr>
          <a:xfrm>
            <a:off x="3512374" y="2051085"/>
            <a:ext cx="3096344" cy="461350"/>
            <a:chOff x="546859" y="3444961"/>
            <a:chExt cx="4378784" cy="461350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161CA4B8-F1D4-4C2B-ADA1-E9862672A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384" y="3444961"/>
              <a:ext cx="4374259" cy="251482"/>
            </a:xfrm>
            <a:prstGeom prst="rect">
              <a:avLst/>
            </a:prstGeom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7A165258-F28A-4DE2-A886-AD0BDCCD7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6859" y="3683513"/>
              <a:ext cx="4374259" cy="222798"/>
            </a:xfrm>
            <a:prstGeom prst="rect">
              <a:avLst/>
            </a:prstGeom>
            <a:effectLst>
              <a:glow rad="101600">
                <a:schemeClr val="accent5">
                  <a:satMod val="175000"/>
                  <a:alpha val="40000"/>
                </a:schemeClr>
              </a:glow>
            </a:effectLst>
          </p:spPr>
        </p:pic>
      </p:grpSp>
      <p:sp>
        <p:nvSpPr>
          <p:cNvPr id="17" name="Marcador de pie de página 2">
            <a:extLst>
              <a:ext uri="{FF2B5EF4-FFF2-40B4-BE49-F238E27FC236}">
                <a16:creationId xmlns:a16="http://schemas.microsoft.com/office/drawing/2014/main" id="{12E08B12-E2E8-4D12-BD29-E8E25F18996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265048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>
            <a:extLst>
              <a:ext uri="{FF2B5EF4-FFF2-40B4-BE49-F238E27FC236}">
                <a16:creationId xmlns:a16="http://schemas.microsoft.com/office/drawing/2014/main" id="{6E362295-1CF0-41F1-B1DD-28D4C780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67408" y="1306426"/>
            <a:ext cx="246305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5" name="Text Box 4">
            <a:extLst>
              <a:ext uri="{FF2B5EF4-FFF2-40B4-BE49-F238E27FC236}">
                <a16:creationId xmlns:a16="http://schemas.microsoft.com/office/drawing/2014/main" id="{C6EDA641-2FBF-46DA-9E44-0C99A290A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553" y="499189"/>
            <a:ext cx="7608168" cy="111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24000"/>
              </a:lnSpc>
              <a:spcBef>
                <a:spcPct val="0"/>
              </a:spcBef>
              <a:buClrTx/>
              <a:buFontTx/>
              <a:buNone/>
            </a:pPr>
            <a:r>
              <a:rPr lang="es-AR" altLang="es-A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¿Cómo definimos y controlamos el significado de cada pata (PIN) en el LPC845</a:t>
            </a:r>
          </a:p>
        </p:txBody>
      </p:sp>
      <p:sp>
        <p:nvSpPr>
          <p:cNvPr id="20486" name="Text Box 5">
            <a:extLst>
              <a:ext uri="{FF2B5EF4-FFF2-40B4-BE49-F238E27FC236}">
                <a16:creationId xmlns:a16="http://schemas.microsoft.com/office/drawing/2014/main" id="{BD603325-5958-4E79-B6F6-DAE558AA8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353" y="1860635"/>
            <a:ext cx="8335293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¿Qué tenemos que definir y controlar?</a:t>
            </a: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B4242BED-98E1-4D45-ACD3-2680B4928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856" y="2636912"/>
            <a:ext cx="7196235" cy="2895281"/>
          </a:xfrm>
          <a:prstGeom prst="rect">
            <a:avLst/>
          </a:prstGeom>
          <a:gradFill rotWithShape="0">
            <a:gsLst>
              <a:gs pos="0">
                <a:srgbClr val="9BEFCC"/>
              </a:gs>
              <a:gs pos="100000">
                <a:srgbClr val="79E6BB"/>
              </a:gs>
            </a:gsLst>
            <a:lin ang="5400000" scaled="1"/>
          </a:gradFill>
          <a:ln w="6480" cap="sq">
            <a:solidFill>
              <a:srgbClr val="00CC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73050" indent="-273050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16000" indent="-2825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Qué función va a cumplir cada PIN 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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es-AR" altLang="es-AR" sz="2800" b="1" dirty="0">
                <a:solidFill>
                  <a:srgbClr val="C00000"/>
                </a:solidFill>
                <a:latin typeface="Arial Narrow" panose="020B0606020202030204" pitchFamily="34" charset="0"/>
              </a:rPr>
              <a:t>SWM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¿va a ser GPIO? 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 </a:t>
            </a:r>
            <a:r>
              <a:rPr lang="es-AR" altLang="es-AR" sz="2800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situación por defecto</a:t>
            </a:r>
            <a:endParaRPr lang="es-AR" altLang="es-AR" sz="2800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marL="715963" lvl="1" indent="-457200"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¿Será entrada o salida? 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 </a:t>
            </a:r>
            <a:r>
              <a:rPr lang="es-AR" altLang="es-AR" sz="2800" i="1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bloque </a:t>
            </a:r>
            <a:r>
              <a:rPr lang="es-AR" altLang="es-AR" sz="2800" b="1" i="1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GPIO</a:t>
            </a:r>
            <a:endParaRPr lang="es-AR" altLang="es-AR" sz="2800" b="1" i="1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marL="715963" lvl="1" indent="-457200" eaLnBrk="1" hangingPunct="1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¿Qué configuración eléctrica tendrá? </a:t>
            </a:r>
          </a:p>
          <a:p>
            <a:pPr marL="541338" lvl="1" indent="0" eaLnBrk="1" hangingPunct="1">
              <a:buSzPct val="100000"/>
              <a:tabLst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/>
            </a:pP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(¿</a:t>
            </a:r>
            <a:r>
              <a:rPr lang="es-AR" altLang="es-AR" sz="2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pull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 up?¿</a:t>
            </a:r>
            <a:r>
              <a:rPr lang="es-AR" altLang="es-AR" sz="2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pull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es-AR" altLang="es-AR" sz="2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down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? ¿open </a:t>
            </a:r>
            <a:r>
              <a:rPr lang="es-AR" altLang="es-AR" sz="2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drain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? ¿otro?) 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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 </a:t>
            </a:r>
            <a:r>
              <a:rPr lang="es-AR" altLang="es-AR" sz="2800" i="1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bloque </a:t>
            </a:r>
            <a:r>
              <a:rPr lang="es-AR" altLang="es-AR" sz="2800" b="1" i="1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IOCON</a:t>
            </a:r>
            <a:endParaRPr lang="es-AR" altLang="es-AR" sz="2800" b="1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Marcador de fecha 1">
            <a:extLst>
              <a:ext uri="{FF2B5EF4-FFF2-40B4-BE49-F238E27FC236}">
                <a16:creationId xmlns:a16="http://schemas.microsoft.com/office/drawing/2014/main" id="{6AAAB531-5F7B-443D-9593-6CE8E107238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B08BB128-B21C-4BB4-A4B9-993D7EEF5D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5</a:t>
            </a:fld>
            <a:endParaRPr lang="es-ES" altLang="es-AR" dirty="0"/>
          </a:p>
        </p:txBody>
      </p:sp>
      <p:sp>
        <p:nvSpPr>
          <p:cNvPr id="11" name="Marcador de pie de página 2">
            <a:extLst>
              <a:ext uri="{FF2B5EF4-FFF2-40B4-BE49-F238E27FC236}">
                <a16:creationId xmlns:a16="http://schemas.microsoft.com/office/drawing/2014/main" id="{77DA9A02-713B-490D-B6AE-141E9CD6A5D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BD988D3-6FF1-4A75-9822-ED23CDD797B2}"/>
              </a:ext>
            </a:extLst>
          </p:cNvPr>
          <p:cNvSpPr/>
          <p:nvPr/>
        </p:nvSpPr>
        <p:spPr bwMode="auto">
          <a:xfrm rot="793540">
            <a:off x="1198439" y="1837959"/>
            <a:ext cx="1275987" cy="4396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solidFill>
                  <a:srgbClr val="FFFF00"/>
                </a:solidFill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5055AA-C2C1-4340-8B81-2C57EF62A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52635">
            <a:off x="251167" y="4074106"/>
            <a:ext cx="4325028" cy="153336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68EA1EF6-21C9-45CB-B144-5ED447731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62" y="214991"/>
            <a:ext cx="4374650" cy="79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Pines como GPIO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93E2DD-BA77-4A6F-9F38-FE8354D4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092" y="2458554"/>
            <a:ext cx="1143000" cy="142875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A938DCFD-B2C7-43A8-8C84-E9D3D85B38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88088" y="260647"/>
            <a:ext cx="5190601" cy="658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68" name="Text Box 3">
            <a:extLst>
              <a:ext uri="{FF2B5EF4-FFF2-40B4-BE49-F238E27FC236}">
                <a16:creationId xmlns:a16="http://schemas.microsoft.com/office/drawing/2014/main" id="{0807367A-5034-488A-8077-F0829EEEB8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96316" y="6303218"/>
            <a:ext cx="209550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r" eaLnBrk="1" hangingPunct="1">
              <a:spcAft>
                <a:spcPct val="0"/>
              </a:spcAft>
              <a:buClrTx/>
              <a:buFontTx/>
              <a:buNone/>
            </a:pPr>
            <a:fld id="{823A476E-DF06-43EF-B4EA-EB29F8B7B1B8}" type="slidenum">
              <a:rPr lang="es-AR" altLang="es-AR" sz="1400">
                <a:latin typeface="Times New Roman" panose="02020603050405020304" pitchFamily="18" charset="0"/>
                <a:cs typeface="Arial" panose="020B0604020202020204" pitchFamily="34" charset="0"/>
              </a:rPr>
              <a:pPr algn="r" eaLnBrk="1" hangingPunct="1">
                <a:spcAft>
                  <a:spcPct val="0"/>
                </a:spcAft>
                <a:buClrTx/>
                <a:buFontTx/>
                <a:buNone/>
              </a:pPr>
              <a:t>6</a:t>
            </a:fld>
            <a:endParaRPr lang="es-AR" altLang="es-AR" sz="1400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1269" name="Text Box 4">
            <a:extLst>
              <a:ext uri="{FF2B5EF4-FFF2-40B4-BE49-F238E27FC236}">
                <a16:creationId xmlns:a16="http://schemas.microsoft.com/office/drawing/2014/main" id="{3D65CD33-B540-4D4C-9858-0FFD912C8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980" y="219500"/>
            <a:ext cx="4766020" cy="79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Pines como GPIO</a:t>
            </a:r>
          </a:p>
        </p:txBody>
      </p:sp>
      <p:sp>
        <p:nvSpPr>
          <p:cNvPr id="11276" name="Rectangle 11">
            <a:extLst>
              <a:ext uri="{FF2B5EF4-FFF2-40B4-BE49-F238E27FC236}">
                <a16:creationId xmlns:a16="http://schemas.microsoft.com/office/drawing/2014/main" id="{4541A1CE-4015-4CEA-B2EC-77CDE17E08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724" y="1101520"/>
            <a:ext cx="1240425" cy="189567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11" name="Rectangle 11">
            <a:extLst>
              <a:ext uri="{FF2B5EF4-FFF2-40B4-BE49-F238E27FC236}">
                <a16:creationId xmlns:a16="http://schemas.microsoft.com/office/drawing/2014/main" id="{95A50469-F6FE-4FAF-B865-EC69CD53D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6480" y="3880666"/>
            <a:ext cx="1008112" cy="173404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FF60060F-E9C5-4E5E-91FB-6C86E992C5CF}"/>
              </a:ext>
            </a:extLst>
          </p:cNvPr>
          <p:cNvGrpSpPr/>
          <p:nvPr/>
        </p:nvGrpSpPr>
        <p:grpSpPr>
          <a:xfrm>
            <a:off x="147790" y="942187"/>
            <a:ext cx="4561799" cy="4440636"/>
            <a:chOff x="147790" y="942187"/>
            <a:chExt cx="4561799" cy="4440636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2325C03-6897-443E-BC19-881BD2CA8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790" y="942187"/>
              <a:ext cx="4561799" cy="4440636"/>
            </a:xfrm>
            <a:prstGeom prst="rect">
              <a:avLst/>
            </a:prstGeom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56D9003D-582B-4536-AF9E-D01376CDF60A}"/>
                </a:ext>
              </a:extLst>
            </p:cNvPr>
            <p:cNvSpPr txBox="1"/>
            <p:nvPr/>
          </p:nvSpPr>
          <p:spPr>
            <a:xfrm>
              <a:off x="1847528" y="2890457"/>
              <a:ext cx="13681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dirty="0">
                  <a:solidFill>
                    <a:schemeClr val="accent2"/>
                  </a:solidFill>
                </a:rPr>
                <a:t>LQFP48</a:t>
              </a:r>
            </a:p>
            <a:p>
              <a:pPr algn="ctr"/>
              <a:r>
                <a:rPr lang="es-AR" dirty="0">
                  <a:solidFill>
                    <a:schemeClr val="accent2"/>
                  </a:solidFill>
                </a:rPr>
                <a:t>(48 patas)</a:t>
              </a:r>
            </a:p>
          </p:txBody>
        </p:sp>
      </p:grpSp>
      <p:sp>
        <p:nvSpPr>
          <p:cNvPr id="21" name="Marcador de fecha 1">
            <a:extLst>
              <a:ext uri="{FF2B5EF4-FFF2-40B4-BE49-F238E27FC236}">
                <a16:creationId xmlns:a16="http://schemas.microsoft.com/office/drawing/2014/main" id="{EF6C02F6-E552-48ED-893B-AB95B82A185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2" name="Marcador de número de diapositiva 3">
            <a:extLst>
              <a:ext uri="{FF2B5EF4-FFF2-40B4-BE49-F238E27FC236}">
                <a16:creationId xmlns:a16="http://schemas.microsoft.com/office/drawing/2014/main" id="{7667DAE2-1A7C-4DC2-98A9-EB65C396CBB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6</a:t>
            </a:fld>
            <a:endParaRPr lang="es-ES" altLang="es-AR"/>
          </a:p>
        </p:txBody>
      </p:sp>
      <p:sp>
        <p:nvSpPr>
          <p:cNvPr id="23" name="Marcador de pie de página 2">
            <a:extLst>
              <a:ext uri="{FF2B5EF4-FFF2-40B4-BE49-F238E27FC236}">
                <a16:creationId xmlns:a16="http://schemas.microsoft.com/office/drawing/2014/main" id="{12D52E6A-80E9-4D76-BE11-F4A5143C8FF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2562796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1FB85EA8-1AB0-4566-96D0-243E72B3C5D0}"/>
              </a:ext>
            </a:extLst>
          </p:cNvPr>
          <p:cNvGrpSpPr/>
          <p:nvPr/>
        </p:nvGrpSpPr>
        <p:grpSpPr>
          <a:xfrm>
            <a:off x="775387" y="5436573"/>
            <a:ext cx="6306754" cy="1480466"/>
            <a:chOff x="3696832" y="4624397"/>
            <a:chExt cx="6063130" cy="148046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C6107DEA-8A73-4194-AC49-4EAFD20C9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96832" y="4624397"/>
              <a:ext cx="6063130" cy="1480466"/>
            </a:xfrm>
            <a:prstGeom prst="rect">
              <a:avLst/>
            </a:prstGeom>
          </p:spPr>
        </p:pic>
        <p:sp>
          <p:nvSpPr>
            <p:cNvPr id="24" name="Rectangle 10">
              <a:extLst>
                <a:ext uri="{FF2B5EF4-FFF2-40B4-BE49-F238E27FC236}">
                  <a16:creationId xmlns:a16="http://schemas.microsoft.com/office/drawing/2014/main" id="{502BC7BD-AAE0-4216-8078-9AE09C7494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832" y="5504534"/>
              <a:ext cx="4271376" cy="328540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 w="9360" cap="sq">
              <a:solidFill>
                <a:srgbClr val="80808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/>
            </a:p>
          </p:txBody>
        </p:sp>
      </p:grpSp>
      <p:sp>
        <p:nvSpPr>
          <p:cNvPr id="9" name="Globo: línea 8">
            <a:extLst>
              <a:ext uri="{FF2B5EF4-FFF2-40B4-BE49-F238E27FC236}">
                <a16:creationId xmlns:a16="http://schemas.microsoft.com/office/drawing/2014/main" id="{EB2C68C7-56FE-40CF-8B9A-80182F63FB0D}"/>
              </a:ext>
            </a:extLst>
          </p:cNvPr>
          <p:cNvSpPr/>
          <p:nvPr/>
        </p:nvSpPr>
        <p:spPr bwMode="auto">
          <a:xfrm>
            <a:off x="8488957" y="4369879"/>
            <a:ext cx="1407359" cy="567524"/>
          </a:xfrm>
          <a:prstGeom prst="borderCallout1">
            <a:avLst>
              <a:gd name="adj1" fmla="val 14181"/>
              <a:gd name="adj2" fmla="val 109013"/>
              <a:gd name="adj3" fmla="val -73478"/>
              <a:gd name="adj4" fmla="val 145916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Configuración eléctrica</a:t>
            </a:r>
            <a:endParaRPr kumimoji="0" lang="es-AR" sz="16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DCE7B145-C584-4715-B653-DBC0E37E3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96265" y="3723346"/>
            <a:ext cx="1008112" cy="142072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29" name="Globo: línea 28">
            <a:extLst>
              <a:ext uri="{FF2B5EF4-FFF2-40B4-BE49-F238E27FC236}">
                <a16:creationId xmlns:a16="http://schemas.microsoft.com/office/drawing/2014/main" id="{DA2CEDF2-DEBB-4660-8511-A525C465C3EB}"/>
              </a:ext>
            </a:extLst>
          </p:cNvPr>
          <p:cNvSpPr/>
          <p:nvPr/>
        </p:nvSpPr>
        <p:spPr bwMode="auto">
          <a:xfrm>
            <a:off x="9131402" y="3266519"/>
            <a:ext cx="703972" cy="324961"/>
          </a:xfrm>
          <a:prstGeom prst="borderCallout1">
            <a:avLst>
              <a:gd name="adj1" fmla="val 14181"/>
              <a:gd name="adj2" fmla="val 109013"/>
              <a:gd name="adj3" fmla="val 159519"/>
              <a:gd name="adj4" fmla="val 212190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Clock</a:t>
            </a:r>
            <a:endParaRPr kumimoji="0" lang="es-AR" sz="16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Globo: línea 29">
            <a:extLst>
              <a:ext uri="{FF2B5EF4-FFF2-40B4-BE49-F238E27FC236}">
                <a16:creationId xmlns:a16="http://schemas.microsoft.com/office/drawing/2014/main" id="{3248803A-6479-4366-BA78-78BF7C4098A7}"/>
              </a:ext>
            </a:extLst>
          </p:cNvPr>
          <p:cNvSpPr/>
          <p:nvPr/>
        </p:nvSpPr>
        <p:spPr bwMode="auto">
          <a:xfrm>
            <a:off x="4676043" y="1191414"/>
            <a:ext cx="1649473" cy="725417"/>
          </a:xfrm>
          <a:prstGeom prst="borderCallout1">
            <a:avLst>
              <a:gd name="adj1" fmla="val 14181"/>
              <a:gd name="adj2" fmla="val 109013"/>
              <a:gd name="adj3" fmla="val 2150"/>
              <a:gd name="adj4" fmla="val 149103"/>
            </a:avLst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400" b="0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Configuración específica y acceso</a:t>
            </a:r>
            <a:endParaRPr kumimoji="0" lang="es-AR" sz="16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CE01F83-3649-48E3-9AED-296B1007E316}"/>
              </a:ext>
            </a:extLst>
          </p:cNvPr>
          <p:cNvSpPr txBox="1"/>
          <p:nvPr/>
        </p:nvSpPr>
        <p:spPr>
          <a:xfrm rot="20507909">
            <a:off x="4416745" y="4105220"/>
            <a:ext cx="27514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altLang="es-AR" sz="2400" b="1" dirty="0">
                <a:solidFill>
                  <a:srgbClr val="FF0000"/>
                </a:solidFill>
                <a:latin typeface="Arial" panose="020B0604020202020204" pitchFamily="34" charset="0"/>
              </a:rPr>
              <a:t>¿Qué registros debo configurar?</a:t>
            </a:r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4935439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A760698-7D29-44CA-B9C6-1EEC28722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393" y="232051"/>
            <a:ext cx="2141981" cy="1953823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7982C2-DF07-4266-AE77-917BEAFA5F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5360" y="1556792"/>
            <a:ext cx="11390902" cy="4104456"/>
          </a:xfrm>
        </p:spPr>
        <p:txBody>
          <a:bodyPr vert="horz"/>
          <a:lstStyle/>
          <a:p>
            <a:pPr lvl="0" algn="just">
              <a:buSzPct val="45000"/>
              <a:buFont typeface="StarSymbol"/>
              <a:buChar char="●"/>
            </a:pPr>
            <a:r>
              <a:rPr lang="es-AR" sz="2903" dirty="0">
                <a:solidFill>
                  <a:srgbClr val="3465A4"/>
                </a:solidFill>
              </a:rPr>
              <a:t>Los pines de GPIO están agrupados en puertos de 32 bits. (P0 y P1)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sz="2903" dirty="0">
                <a:solidFill>
                  <a:srgbClr val="3465A4"/>
                </a:solidFill>
              </a:rPr>
              <a:t>Nuestro encapsulado es de 48 pines por lo que tiene disponibles los </a:t>
            </a:r>
            <a:r>
              <a:rPr lang="es-AR" sz="2903" dirty="0" err="1">
                <a:solidFill>
                  <a:srgbClr val="3465A4"/>
                </a:solidFill>
              </a:rPr>
              <a:t>GPIOs</a:t>
            </a:r>
            <a:r>
              <a:rPr lang="es-AR" sz="2903" dirty="0">
                <a:solidFill>
                  <a:srgbClr val="3465A4"/>
                </a:solidFill>
              </a:rPr>
              <a:t> PIO0_0 a PIO0_31 y PIO1_0 a PIO1_9  (42 en total).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sz="2903" dirty="0">
                <a:solidFill>
                  <a:srgbClr val="3465A4"/>
                </a:solidFill>
              </a:rPr>
              <a:t>Para configurar los registros de GPIO (al igual que para casi todos los periféricos) es necesario habilitar el </a:t>
            </a:r>
            <a:r>
              <a:rPr lang="es-AR" sz="2903" dirty="0" err="1">
                <a:solidFill>
                  <a:srgbClr val="3465A4"/>
                </a:solidFill>
              </a:rPr>
              <a:t>clock</a:t>
            </a:r>
            <a:r>
              <a:rPr lang="es-AR" sz="2903" dirty="0">
                <a:solidFill>
                  <a:srgbClr val="3465A4"/>
                </a:solidFill>
              </a:rPr>
              <a:t> del módulo.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sz="2903" dirty="0">
                <a:solidFill>
                  <a:srgbClr val="3465A4"/>
                </a:solidFill>
              </a:rPr>
              <a:t>Los pines de GPIO se pueden configurar como entrada o salida. Al </a:t>
            </a:r>
            <a:r>
              <a:rPr lang="es-AR" sz="2903" dirty="0" err="1">
                <a:solidFill>
                  <a:srgbClr val="3465A4"/>
                </a:solidFill>
              </a:rPr>
              <a:t>reset</a:t>
            </a:r>
            <a:r>
              <a:rPr lang="es-AR" sz="2903" dirty="0">
                <a:solidFill>
                  <a:srgbClr val="3465A4"/>
                </a:solidFill>
              </a:rPr>
              <a:t> todos están configurados como entrada  (y con las interrupciones deshabilitadas)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sz="2903" dirty="0">
                <a:solidFill>
                  <a:srgbClr val="3465A4"/>
                </a:solidFill>
              </a:rPr>
              <a:t>Cada pin se puede leer y escribir individualmente </a:t>
            </a:r>
            <a:r>
              <a:rPr lang="es-AR" sz="2903" i="1" dirty="0">
                <a:solidFill>
                  <a:srgbClr val="C00000"/>
                </a:solidFill>
              </a:rPr>
              <a:t>¡de varias formas diferentes!</a:t>
            </a:r>
            <a:r>
              <a:rPr lang="es-AR" sz="2903" dirty="0">
                <a:solidFill>
                  <a:srgbClr val="3465A4"/>
                </a:solidFill>
              </a:rPr>
              <a:t>.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04CCF4-54C1-407E-B070-B7312890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2235" y="399500"/>
            <a:ext cx="4766020" cy="79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GPIO: Generalidades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7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36ED-D172-4094-B1BC-33974F9C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41428" y="638665"/>
            <a:ext cx="1641094" cy="16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856D8C-FB32-4DD5-A201-C41B5F85E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51" y="1387860"/>
            <a:ext cx="3519401" cy="95123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0726" name="Text Box 5">
            <a:extLst>
              <a:ext uri="{FF2B5EF4-FFF2-40B4-BE49-F238E27FC236}">
                <a16:creationId xmlns:a16="http://schemas.microsoft.com/office/drawing/2014/main" id="{94F17A02-1FBC-4C54-97F9-BAD1134CD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5245" y="247179"/>
            <a:ext cx="7775575" cy="5175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2800" b="1" dirty="0">
                <a:solidFill>
                  <a:srgbClr val="0000FF"/>
                </a:solidFill>
                <a:latin typeface="Arial" panose="020B0604020202020204" pitchFamily="34" charset="0"/>
              </a:rPr>
              <a:t>Registros asociados a </a:t>
            </a:r>
            <a:r>
              <a:rPr lang="es-AR" altLang="es-A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GPIO</a:t>
            </a:r>
            <a:r>
              <a:rPr lang="es-AR" altLang="es-AR" sz="2800" b="1" dirty="0">
                <a:solidFill>
                  <a:srgbClr val="0000FF"/>
                </a:solidFill>
                <a:latin typeface="Arial" panose="020B0604020202020204" pitchFamily="34" charset="0"/>
              </a:rPr>
              <a:t> y a </a:t>
            </a:r>
            <a:r>
              <a:rPr lang="es-AR" altLang="es-A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IOCON</a:t>
            </a:r>
          </a:p>
        </p:txBody>
      </p:sp>
      <p:sp>
        <p:nvSpPr>
          <p:cNvPr id="30730" name="Freeform 9">
            <a:extLst>
              <a:ext uri="{FF2B5EF4-FFF2-40B4-BE49-F238E27FC236}">
                <a16:creationId xmlns:a16="http://schemas.microsoft.com/office/drawing/2014/main" id="{C6B833E1-D663-4CBE-811C-8750ACFC7428}"/>
              </a:ext>
            </a:extLst>
          </p:cNvPr>
          <p:cNvSpPr>
            <a:spLocks noChangeArrowheads="1"/>
          </p:cNvSpPr>
          <p:nvPr/>
        </p:nvSpPr>
        <p:spPr bwMode="auto">
          <a:xfrm rot="8551011">
            <a:off x="3343683" y="2168391"/>
            <a:ext cx="918114" cy="1223963"/>
          </a:xfrm>
          <a:custGeom>
            <a:avLst/>
            <a:gdLst>
              <a:gd name="T0" fmla="*/ 2147483646 w 841"/>
              <a:gd name="T1" fmla="*/ 2147483646 h 854"/>
              <a:gd name="T2" fmla="*/ 2147483646 w 841"/>
              <a:gd name="T3" fmla="*/ 2147483646 h 854"/>
              <a:gd name="T4" fmla="*/ 2147483646 w 841"/>
              <a:gd name="T5" fmla="*/ 2147483646 h 854"/>
              <a:gd name="T6" fmla="*/ 2147483646 w 841"/>
              <a:gd name="T7" fmla="*/ 0 h 854"/>
              <a:gd name="T8" fmla="*/ 0 w 841"/>
              <a:gd name="T9" fmla="*/ 0 h 854"/>
              <a:gd name="T10" fmla="*/ 0 w 841"/>
              <a:gd name="T11" fmla="*/ 2147483646 h 854"/>
              <a:gd name="T12" fmla="*/ 2147483646 w 841"/>
              <a:gd name="T13" fmla="*/ 2147483646 h 854"/>
              <a:gd name="T14" fmla="*/ 2147483646 w 841"/>
              <a:gd name="T15" fmla="*/ 2147483646 h 854"/>
              <a:gd name="T16" fmla="*/ 2147483646 w 841"/>
              <a:gd name="T17" fmla="*/ 2147483646 h 854"/>
              <a:gd name="T18" fmla="*/ 2147483646 w 841"/>
              <a:gd name="T19" fmla="*/ 2147483646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0731" name="Freeform 10">
            <a:extLst>
              <a:ext uri="{FF2B5EF4-FFF2-40B4-BE49-F238E27FC236}">
                <a16:creationId xmlns:a16="http://schemas.microsoft.com/office/drawing/2014/main" id="{6D4C1015-C0F0-45B9-B55D-5807090CC434}"/>
              </a:ext>
            </a:extLst>
          </p:cNvPr>
          <p:cNvSpPr>
            <a:spLocks noChangeArrowheads="1"/>
          </p:cNvSpPr>
          <p:nvPr/>
        </p:nvSpPr>
        <p:spPr bwMode="auto">
          <a:xfrm rot="2640000" flipV="1">
            <a:off x="7745733" y="2130470"/>
            <a:ext cx="936625" cy="1014503"/>
          </a:xfrm>
          <a:custGeom>
            <a:avLst/>
            <a:gdLst>
              <a:gd name="T0" fmla="*/ 2147483646 w 841"/>
              <a:gd name="T1" fmla="*/ 2147483646 h 854"/>
              <a:gd name="T2" fmla="*/ 2147483646 w 841"/>
              <a:gd name="T3" fmla="*/ 2147483646 h 854"/>
              <a:gd name="T4" fmla="*/ 2147483646 w 841"/>
              <a:gd name="T5" fmla="*/ 2147483646 h 854"/>
              <a:gd name="T6" fmla="*/ 2147483646 w 841"/>
              <a:gd name="T7" fmla="*/ 0 h 854"/>
              <a:gd name="T8" fmla="*/ 0 w 841"/>
              <a:gd name="T9" fmla="*/ 0 h 854"/>
              <a:gd name="T10" fmla="*/ 0 w 841"/>
              <a:gd name="T11" fmla="*/ 2147483646 h 854"/>
              <a:gd name="T12" fmla="*/ 2147483646 w 841"/>
              <a:gd name="T13" fmla="*/ 2147483646 h 854"/>
              <a:gd name="T14" fmla="*/ 2147483646 w 841"/>
              <a:gd name="T15" fmla="*/ 2147483646 h 854"/>
              <a:gd name="T16" fmla="*/ 2147483646 w 841"/>
              <a:gd name="T17" fmla="*/ 2147483646 h 854"/>
              <a:gd name="T18" fmla="*/ 2147483646 w 841"/>
              <a:gd name="T19" fmla="*/ 2147483646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FFFF00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0732" name="AutoShape 11">
            <a:extLst>
              <a:ext uri="{FF2B5EF4-FFF2-40B4-BE49-F238E27FC236}">
                <a16:creationId xmlns:a16="http://schemas.microsoft.com/office/drawing/2014/main" id="{68019D94-2BE0-4DC3-B4FE-38140E039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421" y="791297"/>
            <a:ext cx="1223962" cy="503237"/>
          </a:xfrm>
          <a:prstGeom prst="roundRect">
            <a:avLst>
              <a:gd name="adj" fmla="val 16667"/>
            </a:avLst>
          </a:prstGeom>
          <a:solidFill>
            <a:srgbClr val="729FCF"/>
          </a:solidFill>
          <a:ln w="936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solidFill>
                  <a:srgbClr val="FFFFFF"/>
                </a:solidFill>
                <a:latin typeface="Arial" panose="020B0604020202020204" pitchFamily="34" charset="0"/>
              </a:rPr>
              <a:t>GPIO</a:t>
            </a:r>
          </a:p>
        </p:txBody>
      </p:sp>
      <p:sp>
        <p:nvSpPr>
          <p:cNvPr id="30733" name="AutoShape 12">
            <a:extLst>
              <a:ext uri="{FF2B5EF4-FFF2-40B4-BE49-F238E27FC236}">
                <a16:creationId xmlns:a16="http://schemas.microsoft.com/office/drawing/2014/main" id="{D96815D2-E116-4E35-873D-EE80D64EE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972" y="797598"/>
            <a:ext cx="1908175" cy="5032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solidFill>
                  <a:srgbClr val="4700B8"/>
                </a:solidFill>
                <a:latin typeface="Arial" panose="020B0604020202020204" pitchFamily="34" charset="0"/>
              </a:rPr>
              <a:t>IOCON</a:t>
            </a: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74D60596-14E8-4EEF-B2B4-4F83B40B0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4594555" y="3064110"/>
            <a:ext cx="2979656" cy="27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Marcador de fecha 1">
            <a:extLst>
              <a:ext uri="{FF2B5EF4-FFF2-40B4-BE49-F238E27FC236}">
                <a16:creationId xmlns:a16="http://schemas.microsoft.com/office/drawing/2014/main" id="{6CD94415-A236-48FC-BA35-9E608EC8171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0" name="Marcador de número de diapositiva 3">
            <a:extLst>
              <a:ext uri="{FF2B5EF4-FFF2-40B4-BE49-F238E27FC236}">
                <a16:creationId xmlns:a16="http://schemas.microsoft.com/office/drawing/2014/main" id="{4F01B55E-0C1F-43EA-B61F-14234EA81D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8</a:t>
            </a:fld>
            <a:endParaRPr lang="es-ES" altLang="es-AR"/>
          </a:p>
        </p:txBody>
      </p:sp>
      <p:sp>
        <p:nvSpPr>
          <p:cNvPr id="21" name="Marcador de pie de página 2">
            <a:extLst>
              <a:ext uri="{FF2B5EF4-FFF2-40B4-BE49-F238E27FC236}">
                <a16:creationId xmlns:a16="http://schemas.microsoft.com/office/drawing/2014/main" id="{DF2AAA93-FEEB-43C2-932B-2993101AD9E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2" name="Flecha: hacia arriba 1">
            <a:extLst>
              <a:ext uri="{FF2B5EF4-FFF2-40B4-BE49-F238E27FC236}">
                <a16:creationId xmlns:a16="http://schemas.microsoft.com/office/drawing/2014/main" id="{A3577EF9-4D2F-4726-BEC8-258DE0AB008B}"/>
              </a:ext>
            </a:extLst>
          </p:cNvPr>
          <p:cNvSpPr/>
          <p:nvPr/>
        </p:nvSpPr>
        <p:spPr bwMode="auto">
          <a:xfrm>
            <a:off x="5648525" y="2331841"/>
            <a:ext cx="576064" cy="864096"/>
          </a:xfrm>
          <a:prstGeom prst="upArrow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noFill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FE8A393-24ED-470B-AD60-2FF9F493275F}"/>
              </a:ext>
            </a:extLst>
          </p:cNvPr>
          <p:cNvSpPr txBox="1"/>
          <p:nvPr/>
        </p:nvSpPr>
        <p:spPr>
          <a:xfrm>
            <a:off x="8064479" y="3499602"/>
            <a:ext cx="3949286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AR" dirty="0">
                <a:solidFill>
                  <a:schemeClr val="accent2"/>
                </a:solidFill>
              </a:rPr>
              <a:t>Las siguientes </a:t>
            </a:r>
            <a:r>
              <a:rPr lang="es-AR" b="1" u="sng" dirty="0">
                <a:solidFill>
                  <a:schemeClr val="accent2"/>
                </a:solidFill>
              </a:rPr>
              <a:t>características eléctricas </a:t>
            </a:r>
            <a:r>
              <a:rPr lang="es-AR" dirty="0">
                <a:solidFill>
                  <a:schemeClr val="accent2"/>
                </a:solidFill>
              </a:rPr>
              <a:t>son configurables x pin: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Resistencia </a:t>
            </a:r>
            <a:r>
              <a:rPr lang="es-AR" i="1" dirty="0" err="1">
                <a:solidFill>
                  <a:schemeClr val="accent2"/>
                </a:solidFill>
              </a:rPr>
              <a:t>Pull</a:t>
            </a:r>
            <a:r>
              <a:rPr lang="es-AR" i="1" dirty="0">
                <a:solidFill>
                  <a:schemeClr val="accent2"/>
                </a:solidFill>
              </a:rPr>
              <a:t>-up / </a:t>
            </a:r>
            <a:r>
              <a:rPr lang="es-AR" i="1" dirty="0" err="1">
                <a:solidFill>
                  <a:schemeClr val="accent2"/>
                </a:solidFill>
              </a:rPr>
              <a:t>Pull-down</a:t>
            </a:r>
            <a:r>
              <a:rPr lang="es-AR" i="1" dirty="0">
                <a:solidFill>
                  <a:schemeClr val="accent2"/>
                </a:solidFill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Modo Open-</a:t>
            </a:r>
            <a:r>
              <a:rPr lang="es-AR" i="1" dirty="0" err="1">
                <a:solidFill>
                  <a:schemeClr val="accent2"/>
                </a:solidFill>
              </a:rPr>
              <a:t>drain</a:t>
            </a:r>
            <a:r>
              <a:rPr lang="es-AR" i="1" dirty="0">
                <a:solidFill>
                  <a:schemeClr val="accent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Entradas con histéresis.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Filtro digital con constante de tiempo programable.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Modo analógico</a:t>
            </a:r>
            <a:r>
              <a:rPr lang="es-AR" dirty="0">
                <a:solidFill>
                  <a:schemeClr val="accent2"/>
                </a:solidFill>
              </a:rPr>
              <a:t> </a:t>
            </a:r>
            <a:r>
              <a:rPr lang="es-AR" sz="1400" dirty="0">
                <a:solidFill>
                  <a:schemeClr val="accent2"/>
                </a:solidFill>
              </a:rPr>
              <a:t>(solo válido para conjunto de pines según hoja de datos).</a:t>
            </a:r>
            <a:endParaRPr lang="es-AR" dirty="0">
              <a:solidFill>
                <a:schemeClr val="accent2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6C1CD71-0478-4A1C-A938-6643DCC0E948}"/>
              </a:ext>
            </a:extLst>
          </p:cNvPr>
          <p:cNvSpPr txBox="1"/>
          <p:nvPr/>
        </p:nvSpPr>
        <p:spPr>
          <a:xfrm rot="1445352">
            <a:off x="6373032" y="1090403"/>
            <a:ext cx="1776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i="1" dirty="0">
                <a:solidFill>
                  <a:schemeClr val="tx1"/>
                </a:solidFill>
              </a:rPr>
              <a:t>Requiere habilitación de </a:t>
            </a:r>
            <a:r>
              <a:rPr lang="es-AR" i="1" dirty="0" err="1">
                <a:solidFill>
                  <a:schemeClr val="tx1"/>
                </a:solidFill>
              </a:rPr>
              <a:t>clock</a:t>
            </a:r>
            <a:endParaRPr lang="es-AR" i="1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8E010E-EA5C-4BD0-9D82-694661CE8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2344" y="1400462"/>
            <a:ext cx="2473617" cy="1391410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57C0221-2EC3-4C58-99BE-1C1453B67555}"/>
              </a:ext>
            </a:extLst>
          </p:cNvPr>
          <p:cNvSpPr txBox="1"/>
          <p:nvPr/>
        </p:nvSpPr>
        <p:spPr>
          <a:xfrm>
            <a:off x="8043278" y="2848032"/>
            <a:ext cx="3949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ct val="45000"/>
            </a:pPr>
            <a:r>
              <a:rPr lang="es-AR" dirty="0">
                <a:solidFill>
                  <a:schemeClr val="tx1"/>
                </a:solidFill>
              </a:rPr>
              <a:t>Cada pin de GPIO tiene un registro de IOCON asociado </a:t>
            </a:r>
            <a:r>
              <a:rPr lang="es-AR" b="1" dirty="0" err="1">
                <a:solidFill>
                  <a:schemeClr val="tx1"/>
                </a:solidFill>
              </a:rPr>
              <a:t>PIOX_x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BAFB79B-FA6A-42B8-8CCA-F8B447014094}"/>
              </a:ext>
            </a:extLst>
          </p:cNvPr>
          <p:cNvSpPr txBox="1"/>
          <p:nvPr/>
        </p:nvSpPr>
        <p:spPr>
          <a:xfrm>
            <a:off x="259894" y="4156861"/>
            <a:ext cx="4100127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AR" dirty="0">
                <a:solidFill>
                  <a:schemeClr val="accent2"/>
                </a:solidFill>
              </a:rPr>
              <a:t>Provee mecanismos para: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accent2"/>
                </a:solidFill>
              </a:rPr>
              <a:t>setear</a:t>
            </a:r>
            <a:r>
              <a:rPr lang="es-AR" dirty="0">
                <a:solidFill>
                  <a:schemeClr val="accent2"/>
                </a:solidFill>
              </a:rPr>
              <a:t> como entrada o salida cada pin. </a:t>
            </a:r>
            <a:r>
              <a:rPr lang="es-AR" sz="1600" i="1" dirty="0">
                <a:solidFill>
                  <a:schemeClr val="accent2"/>
                </a:solidFill>
              </a:rPr>
              <a:t>(al </a:t>
            </a:r>
            <a:r>
              <a:rPr lang="es-AR" sz="1600" i="1" dirty="0" err="1">
                <a:solidFill>
                  <a:schemeClr val="accent2"/>
                </a:solidFill>
              </a:rPr>
              <a:t>reset</a:t>
            </a:r>
            <a:r>
              <a:rPr lang="es-AR" sz="1600" i="1" dirty="0">
                <a:solidFill>
                  <a:schemeClr val="accent2"/>
                </a:solidFill>
              </a:rPr>
              <a:t> son entradas)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accent2"/>
                </a:solidFill>
              </a:rPr>
              <a:t>Leer o escribir cada pin individual-mente de distintas formas.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A1634E4-E5DA-418B-BE26-2AF231970BE9}"/>
              </a:ext>
            </a:extLst>
          </p:cNvPr>
          <p:cNvSpPr txBox="1"/>
          <p:nvPr/>
        </p:nvSpPr>
        <p:spPr>
          <a:xfrm rot="20196251">
            <a:off x="3732473" y="1007386"/>
            <a:ext cx="1776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i="1" dirty="0">
                <a:solidFill>
                  <a:schemeClr val="tx1"/>
                </a:solidFill>
              </a:rPr>
              <a:t>Requiere habilitación de </a:t>
            </a:r>
            <a:r>
              <a:rPr lang="es-AR" i="1" dirty="0" err="1">
                <a:solidFill>
                  <a:schemeClr val="tx1"/>
                </a:solidFill>
              </a:rPr>
              <a:t>clock</a:t>
            </a:r>
            <a:endParaRPr lang="es-AR" i="1" dirty="0">
              <a:solidFill>
                <a:schemeClr val="tx1"/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6F43447-70C3-4923-A7F0-FBE5F0A834B5}"/>
              </a:ext>
            </a:extLst>
          </p:cNvPr>
          <p:cNvSpPr/>
          <p:nvPr/>
        </p:nvSpPr>
        <p:spPr bwMode="auto">
          <a:xfrm>
            <a:off x="6503803" y="1868564"/>
            <a:ext cx="951722" cy="653143"/>
          </a:xfrm>
          <a:custGeom>
            <a:avLst/>
            <a:gdLst>
              <a:gd name="connsiteX0" fmla="*/ 0 w 951722"/>
              <a:gd name="connsiteY0" fmla="*/ 0 h 653143"/>
              <a:gd name="connsiteX1" fmla="*/ 671804 w 951722"/>
              <a:gd name="connsiteY1" fmla="*/ 186613 h 653143"/>
              <a:gd name="connsiteX2" fmla="*/ 951722 w 951722"/>
              <a:gd name="connsiteY2" fmla="*/ 653143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1722" h="653143">
                <a:moveTo>
                  <a:pt x="0" y="0"/>
                </a:moveTo>
                <a:cubicBezTo>
                  <a:pt x="256592" y="38878"/>
                  <a:pt x="513184" y="77756"/>
                  <a:pt x="671804" y="186613"/>
                </a:cubicBezTo>
                <a:cubicBezTo>
                  <a:pt x="830424" y="295470"/>
                  <a:pt x="891073" y="474306"/>
                  <a:pt x="951722" y="653143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EF44D3AA-9CCE-4D8D-A1F7-AB9C60341AEC}"/>
              </a:ext>
            </a:extLst>
          </p:cNvPr>
          <p:cNvSpPr/>
          <p:nvPr/>
        </p:nvSpPr>
        <p:spPr bwMode="auto">
          <a:xfrm rot="541045" flipH="1">
            <a:off x="4465132" y="1853346"/>
            <a:ext cx="803844" cy="763798"/>
          </a:xfrm>
          <a:custGeom>
            <a:avLst/>
            <a:gdLst>
              <a:gd name="connsiteX0" fmla="*/ 0 w 951722"/>
              <a:gd name="connsiteY0" fmla="*/ 0 h 653143"/>
              <a:gd name="connsiteX1" fmla="*/ 671804 w 951722"/>
              <a:gd name="connsiteY1" fmla="*/ 186613 h 653143"/>
              <a:gd name="connsiteX2" fmla="*/ 951722 w 951722"/>
              <a:gd name="connsiteY2" fmla="*/ 653143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1722" h="653143">
                <a:moveTo>
                  <a:pt x="0" y="0"/>
                </a:moveTo>
                <a:cubicBezTo>
                  <a:pt x="256592" y="38878"/>
                  <a:pt x="513184" y="77756"/>
                  <a:pt x="671804" y="186613"/>
                </a:cubicBezTo>
                <a:cubicBezTo>
                  <a:pt x="830424" y="295470"/>
                  <a:pt x="891073" y="474306"/>
                  <a:pt x="951722" y="653143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B9FAA46-58DA-48D6-B77E-B09503D23CD4}"/>
              </a:ext>
            </a:extLst>
          </p:cNvPr>
          <p:cNvSpPr txBox="1"/>
          <p:nvPr/>
        </p:nvSpPr>
        <p:spPr>
          <a:xfrm>
            <a:off x="234115" y="2950605"/>
            <a:ext cx="3949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ct val="45000"/>
            </a:pPr>
            <a:r>
              <a:rPr lang="es-AR" dirty="0">
                <a:solidFill>
                  <a:schemeClr val="tx1"/>
                </a:solidFill>
              </a:rPr>
              <a:t>Es un conjunto de registros que permite configurar y operar los GPIO del micro</a:t>
            </a:r>
            <a:endParaRPr lang="es-AR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5" grpId="0"/>
      <p:bldP spid="26" grpId="0"/>
      <p:bldP spid="27" grpId="0"/>
      <p:bldP spid="10" grpId="0" animBg="1"/>
      <p:bldP spid="29" grpId="0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6183348E-F460-4A7B-B91D-7AF27CD0F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554" y="535288"/>
            <a:ext cx="2869597" cy="25288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F1428CE-5120-4790-A52C-A21B0C2DA2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03580" y="1049416"/>
            <a:ext cx="4301278" cy="2739624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sp>
        <p:nvSpPr>
          <p:cNvPr id="30726" name="Text Box 5">
            <a:extLst>
              <a:ext uri="{FF2B5EF4-FFF2-40B4-BE49-F238E27FC236}">
                <a16:creationId xmlns:a16="http://schemas.microsoft.com/office/drawing/2014/main" id="{94F17A02-1FBC-4C54-97F9-BAD1134CD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0277" y="180543"/>
            <a:ext cx="77755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2800" b="1" dirty="0">
                <a:solidFill>
                  <a:srgbClr val="0000FF"/>
                </a:solidFill>
                <a:latin typeface="Arial" panose="020B0604020202020204" pitchFamily="34" charset="0"/>
              </a:rPr>
              <a:t>Registros asociados a </a:t>
            </a:r>
            <a:r>
              <a:rPr lang="es-AR" altLang="es-A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GPIO</a:t>
            </a:r>
            <a:r>
              <a:rPr lang="es-AR" altLang="es-AR" sz="2800" b="1" dirty="0">
                <a:solidFill>
                  <a:srgbClr val="0000FF"/>
                </a:solidFill>
                <a:latin typeface="Arial" panose="020B0604020202020204" pitchFamily="34" charset="0"/>
              </a:rPr>
              <a:t> y a </a:t>
            </a:r>
            <a:r>
              <a:rPr lang="es-AR" altLang="es-A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IOCON</a:t>
            </a:r>
          </a:p>
        </p:txBody>
      </p:sp>
      <p:sp>
        <p:nvSpPr>
          <p:cNvPr id="30732" name="AutoShape 11">
            <a:extLst>
              <a:ext uri="{FF2B5EF4-FFF2-40B4-BE49-F238E27FC236}">
                <a16:creationId xmlns:a16="http://schemas.microsoft.com/office/drawing/2014/main" id="{68019D94-2BE0-4DC3-B4FE-38140E039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158" y="387776"/>
            <a:ext cx="1223962" cy="503237"/>
          </a:xfrm>
          <a:prstGeom prst="roundRect">
            <a:avLst>
              <a:gd name="adj" fmla="val 16667"/>
            </a:avLst>
          </a:prstGeom>
          <a:solidFill>
            <a:srgbClr val="729FCF"/>
          </a:solidFill>
          <a:ln w="936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solidFill>
                  <a:srgbClr val="FFFFFF"/>
                </a:solidFill>
                <a:latin typeface="Arial" panose="020B0604020202020204" pitchFamily="34" charset="0"/>
              </a:rPr>
              <a:t>GPIO</a:t>
            </a:r>
          </a:p>
        </p:txBody>
      </p:sp>
      <p:sp>
        <p:nvSpPr>
          <p:cNvPr id="30733" name="AutoShape 12">
            <a:extLst>
              <a:ext uri="{FF2B5EF4-FFF2-40B4-BE49-F238E27FC236}">
                <a16:creationId xmlns:a16="http://schemas.microsoft.com/office/drawing/2014/main" id="{D96815D2-E116-4E35-873D-EE80D64EE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5057" y="386699"/>
            <a:ext cx="1908175" cy="5032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solidFill>
                  <a:srgbClr val="4700B8"/>
                </a:solidFill>
                <a:latin typeface="Arial" panose="020B0604020202020204" pitchFamily="34" charset="0"/>
              </a:rPr>
              <a:t>IOCON</a:t>
            </a: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74D60596-14E8-4EEF-B2B4-4F83B40B0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4594555" y="3064110"/>
            <a:ext cx="2979656" cy="27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Marcador de fecha 1">
            <a:extLst>
              <a:ext uri="{FF2B5EF4-FFF2-40B4-BE49-F238E27FC236}">
                <a16:creationId xmlns:a16="http://schemas.microsoft.com/office/drawing/2014/main" id="{6CD94415-A236-48FC-BA35-9E608EC8171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0" name="Marcador de número de diapositiva 3">
            <a:extLst>
              <a:ext uri="{FF2B5EF4-FFF2-40B4-BE49-F238E27FC236}">
                <a16:creationId xmlns:a16="http://schemas.microsoft.com/office/drawing/2014/main" id="{4F01B55E-0C1F-43EA-B61F-14234EA81D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9</a:t>
            </a:fld>
            <a:endParaRPr lang="es-ES" altLang="es-AR"/>
          </a:p>
        </p:txBody>
      </p:sp>
      <p:sp>
        <p:nvSpPr>
          <p:cNvPr id="21" name="Marcador de pie de página 2">
            <a:extLst>
              <a:ext uri="{FF2B5EF4-FFF2-40B4-BE49-F238E27FC236}">
                <a16:creationId xmlns:a16="http://schemas.microsoft.com/office/drawing/2014/main" id="{DF2AAA93-FEEB-43C2-932B-2993101AD9E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723C274-EFE3-45DF-BF19-E8885B7D2C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6851" y="4655615"/>
            <a:ext cx="4203524" cy="1086078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94247901-4FC1-42B8-84C3-87C1C7FDD98A}"/>
              </a:ext>
            </a:extLst>
          </p:cNvPr>
          <p:cNvCxnSpPr>
            <a:stCxn id="6" idx="2"/>
            <a:endCxn id="4" idx="0"/>
          </p:cNvCxnSpPr>
          <p:nvPr/>
        </p:nvCxnSpPr>
        <p:spPr bwMode="auto">
          <a:xfrm>
            <a:off x="9854219" y="3789040"/>
            <a:ext cx="14394" cy="866575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A943FA6-8326-4B1A-BE1A-CAF480761388}"/>
              </a:ext>
            </a:extLst>
          </p:cNvPr>
          <p:cNvSpPr txBox="1"/>
          <p:nvPr/>
        </p:nvSpPr>
        <p:spPr>
          <a:xfrm>
            <a:off x="7885048" y="3817319"/>
            <a:ext cx="1776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i="1" dirty="0">
                <a:solidFill>
                  <a:schemeClr val="tx1"/>
                </a:solidFill>
              </a:rPr>
              <a:t>Observar orden de los puertos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B9C245B-5382-4050-B06B-72955AFF34D3}"/>
              </a:ext>
            </a:extLst>
          </p:cNvPr>
          <p:cNvGrpSpPr/>
          <p:nvPr/>
        </p:nvGrpSpPr>
        <p:grpSpPr>
          <a:xfrm>
            <a:off x="221625" y="913071"/>
            <a:ext cx="4388449" cy="5239623"/>
            <a:chOff x="263352" y="908720"/>
            <a:chExt cx="4388449" cy="5239623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378C70EB-7C06-45FC-9D1E-3A6F6766D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4088" y="1245263"/>
              <a:ext cx="3989629" cy="4903080"/>
            </a:xfrm>
            <a:prstGeom prst="rect">
              <a:avLst/>
            </a:prstGeom>
            <a:effectLst>
              <a:glow rad="101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08BAE70B-822B-4D21-8C2C-5D4B955F2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352" y="908720"/>
              <a:ext cx="4388449" cy="2613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23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lantillaInfo2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6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9316</TotalTime>
  <Words>3052</Words>
  <Application>Microsoft Office PowerPoint</Application>
  <PresentationFormat>Panorámica</PresentationFormat>
  <Paragraphs>426</Paragraphs>
  <Slides>39</Slides>
  <Notes>39</Notes>
  <HiddenSlides>0</HiddenSlides>
  <MMClips>0</MMClips>
  <ScaleCrop>false</ScaleCrop>
  <HeadingPairs>
    <vt:vector size="6" baseType="variant">
      <vt:variant>
        <vt:lpstr>Fuentes usadas</vt:lpstr>
      </vt:variant>
      <vt:variant>
        <vt:i4>13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39</vt:i4>
      </vt:variant>
    </vt:vector>
  </HeadingPairs>
  <TitlesOfParts>
    <vt:vector size="58" baseType="lpstr">
      <vt:lpstr>angsananew</vt:lpstr>
      <vt:lpstr>Arial</vt:lpstr>
      <vt:lpstr>Arial Narrow</vt:lpstr>
      <vt:lpstr>Calibri</vt:lpstr>
      <vt:lpstr>Calibri Light</vt:lpstr>
      <vt:lpstr>Consolas</vt:lpstr>
      <vt:lpstr>Courier New</vt:lpstr>
      <vt:lpstr>Georgia</vt:lpstr>
      <vt:lpstr>Gill Sans MT</vt:lpstr>
      <vt:lpstr>Impact</vt:lpstr>
      <vt:lpstr>StarSymbol</vt:lpstr>
      <vt:lpstr>Times New Roman</vt:lpstr>
      <vt:lpstr>Wingdings</vt:lpstr>
      <vt:lpstr>plantillaInfo2</vt:lpstr>
      <vt:lpstr>1_Tema de Office</vt:lpstr>
      <vt:lpstr>2_Tema de Office</vt:lpstr>
      <vt:lpstr>3_Tema de Office</vt:lpstr>
      <vt:lpstr>Galería</vt:lpstr>
      <vt:lpstr>6_Tema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Antes de meternos con el IOCON ….  Modos eléctricos usados comúnmente en GPIO de microcontroladores</vt:lpstr>
      <vt:lpstr>Presentación de PowerPoint</vt:lpstr>
      <vt:lpstr>Presentación de PowerPoint</vt:lpstr>
      <vt:lpstr>Presentación de PowerPoint</vt:lpstr>
      <vt:lpstr>Presentación de PowerPoint</vt:lpstr>
      <vt:lpstr>Open Drain / Open colector</vt:lpstr>
      <vt:lpstr>Push-Pull</vt:lpstr>
      <vt:lpstr>Entradas</vt:lpstr>
      <vt:lpstr>Pull-Up input</vt:lpstr>
      <vt:lpstr>Pull-Down input</vt:lpstr>
      <vt:lpstr>Entrada con pull up y pull down</vt:lpstr>
      <vt:lpstr>Pin real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¿Qué tan útil sería que nos hagamos nuestras propias funciones utilitarias para acceder a estos registros del GPIO?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Teksor</dc:creator>
  <cp:keywords/>
  <dc:description/>
  <cp:lastModifiedBy>Liam Duggan</cp:lastModifiedBy>
  <cp:revision>333</cp:revision>
  <cp:lastPrinted>2011-02-21T02:41:55Z</cp:lastPrinted>
  <dcterms:created xsi:type="dcterms:W3CDTF">2009-10-07T13:57:56Z</dcterms:created>
  <dcterms:modified xsi:type="dcterms:W3CDTF">2022-12-08T19:17:27Z</dcterms:modified>
</cp:coreProperties>
</file>